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27"/>
  </p:notesMasterIdLst>
  <p:sldIdLst>
    <p:sldId id="256" r:id="rId2"/>
    <p:sldId id="286" r:id="rId3"/>
    <p:sldId id="276" r:id="rId4"/>
    <p:sldId id="260" r:id="rId5"/>
    <p:sldId id="300" r:id="rId6"/>
    <p:sldId id="306" r:id="rId7"/>
    <p:sldId id="301" r:id="rId8"/>
    <p:sldId id="303" r:id="rId9"/>
    <p:sldId id="270" r:id="rId10"/>
    <p:sldId id="298" r:id="rId11"/>
    <p:sldId id="310" r:id="rId12"/>
    <p:sldId id="311" r:id="rId13"/>
    <p:sldId id="309" r:id="rId14"/>
    <p:sldId id="295" r:id="rId15"/>
    <p:sldId id="296" r:id="rId16"/>
    <p:sldId id="262" r:id="rId17"/>
    <p:sldId id="299" r:id="rId18"/>
    <p:sldId id="265" r:id="rId19"/>
    <p:sldId id="272" r:id="rId20"/>
    <p:sldId id="274" r:id="rId21"/>
    <p:sldId id="264" r:id="rId22"/>
    <p:sldId id="287" r:id="rId23"/>
    <p:sldId id="271" r:id="rId24"/>
    <p:sldId id="273" r:id="rId25"/>
    <p:sldId id="289" r:id="rId26"/>
  </p:sldIdLst>
  <p:sldSz cx="9144000" cy="6858000" type="screen4x3"/>
  <p:notesSz cx="6858000" cy="9144000"/>
  <p:custDataLst>
    <p:tags r:id="rId28"/>
  </p:custData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7"/>
  </p:normalViewPr>
  <p:slideViewPr>
    <p:cSldViewPr>
      <p:cViewPr varScale="1">
        <p:scale>
          <a:sx n="75" d="100"/>
          <a:sy n="75" d="100"/>
        </p:scale>
        <p:origin x="102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247AA-0500-4FDD-A719-35F431406FED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A3CFB-43FD-42D5-866E-AEAFC56E0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65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A3CFB-43FD-42D5-866E-AEAFC56E0DC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984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A3CFB-43FD-42D5-866E-AEAFC56E0DC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61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C32DD-2C5B-4748-A740-BD6F2CA9E43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96160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559A4-07C2-4888-A79A-C9185708AE7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21094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7BF7D-C4FB-4E70-94E1-3BC300073C6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76117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A3933-F1B6-4ED6-AFE2-F0F103255AC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7636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D64CD-A206-4D38-81E5-0F91053CD21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7047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8047E-8D72-4F5B-A011-6FEB2482879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6157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067AE-2F4D-46C0-BC81-7D892D0DDCE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33620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8EE2A-4642-45E2-948C-7D4E2B0AD2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34988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6AAED-1492-4E07-ACF2-2079D869A8E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61152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F8481-E20C-4DBC-B79D-FEFAC504C8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90609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51FA0-5177-450D-8717-2B616D7F09C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8256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763B1-DB38-4F3B-85D6-28DF3A68DF0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33448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0FC0B2A-51CF-4A2F-8E85-69CB370CB0C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16.png"/><Relationship Id="rId2" Type="http://schemas.microsoft.com/office/2007/relationships/media" Target="../media/media13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77081"/>
            <a:ext cx="7772400" cy="1859831"/>
          </a:xfrm>
        </p:spPr>
        <p:txBody>
          <a:bodyPr/>
          <a:lstStyle/>
          <a:p>
            <a:pPr eaLnBrk="1" hangingPunct="1"/>
            <a:r>
              <a:rPr lang="en-GB" altLang="en-US" sz="4000" dirty="0"/>
              <a:t>Which Infants should I </a:t>
            </a:r>
            <a:r>
              <a:rPr lang="en-GB" altLang="en-US" sz="4000" i="1" dirty="0"/>
              <a:t>worry</a:t>
            </a:r>
            <a:r>
              <a:rPr lang="en-GB" altLang="en-US" sz="4000" dirty="0"/>
              <a:t> about? </a:t>
            </a:r>
            <a:br>
              <a:rPr lang="en-GB" altLang="en-US" sz="4000" i="1" dirty="0"/>
            </a:br>
            <a:r>
              <a:rPr lang="en-GB" altLang="en-US" sz="2400" dirty="0"/>
              <a:t>Education for all staff caring for </a:t>
            </a:r>
            <a:r>
              <a:rPr lang="en-GB" altLang="en-US" sz="2400" dirty="0" err="1"/>
              <a:t>newborn</a:t>
            </a:r>
            <a:r>
              <a:rPr lang="en-GB" altLang="en-US" sz="2400" dirty="0"/>
              <a:t> infants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965200" y="2492896"/>
            <a:ext cx="5825232" cy="4057129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1800" dirty="0"/>
              <a:t>Created by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1800" dirty="0" err="1"/>
              <a:t>Róisín</a:t>
            </a:r>
            <a:r>
              <a:rPr lang="en-GB" sz="1800" dirty="0"/>
              <a:t> McKeon-Carter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1800" dirty="0"/>
              <a:t>Nurse Consultant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1800" dirty="0"/>
              <a:t>Neonatal Safety Champion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1800" dirty="0"/>
              <a:t>Edited and Narrated by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1800" dirty="0"/>
              <a:t>Diane Keeling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1800" dirty="0"/>
              <a:t>  Advanced Neonatal Nurse Practitioner</a:t>
            </a:r>
          </a:p>
        </p:txBody>
      </p:sp>
      <p:pic>
        <p:nvPicPr>
          <p:cNvPr id="2052" name="Picture 4" descr="2554052399_627174246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92896"/>
            <a:ext cx="4448175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54813" y="376238"/>
            <a:ext cx="1979612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4EB79C-5D57-48CE-9507-D03976AD2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3"/>
    </mc:Choice>
    <mc:Fallback xmlns="">
      <p:transition spd="slow" advTm="12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More </a:t>
            </a:r>
            <a:r>
              <a:rPr lang="en-GB" altLang="en-US" i="1" dirty="0"/>
              <a:t>worrying </a:t>
            </a:r>
            <a:r>
              <a:rPr lang="en-GB" altLang="en-US" dirty="0"/>
              <a:t>numbers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0768"/>
            <a:ext cx="8435280" cy="5400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Cord blood gas -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≤7.0</a:t>
            </a:r>
          </a:p>
          <a:p>
            <a:pPr marL="0" indent="0" eaLnBrk="1" hangingPunct="1">
              <a:buNone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Cord bilirubin    - At treatment level for gestational age when plotted appropriately</a:t>
            </a:r>
          </a:p>
          <a:p>
            <a:pPr marL="0" indent="0" eaLnBrk="1" hangingPunct="1">
              <a:buNone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Blood Group     - ABO/ Rhesus incompatibility</a:t>
            </a:r>
          </a:p>
          <a:p>
            <a:pPr marL="0" indent="0" eaLnBrk="1" hangingPunct="1">
              <a:buNone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DAT                  - Weakly or strongly positive</a:t>
            </a:r>
          </a:p>
          <a:p>
            <a:pPr marL="0" indent="0" eaLnBrk="1" hangingPunct="1">
              <a:buNone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BGL - &lt;2.0mmol/l in the asymptomatic term baby ≤37/40</a:t>
            </a:r>
          </a:p>
          <a:p>
            <a:pPr marL="457200" lvl="1" indent="0" eaLnBrk="1" hangingPunct="1"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- &lt;2.6mmol/l in the preterm ≥36+6/40</a:t>
            </a:r>
          </a:p>
          <a:p>
            <a:pPr marL="457200" lvl="1" indent="0" eaLnBrk="1" hangingPunct="1">
              <a:buNone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Neonatal Blood Gas</a:t>
            </a:r>
          </a:p>
          <a:p>
            <a:pPr marL="0" indent="0" eaLnBrk="1" hangingPunct="1">
              <a:buNone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Oxygen saturations &lt;95%(pre and post ductal)</a:t>
            </a:r>
          </a:p>
          <a:p>
            <a:pPr marL="0" indent="0" eaLnBrk="1" hangingPunct="1">
              <a:buNone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Any other blood results?</a:t>
            </a:r>
          </a:p>
          <a:p>
            <a:pPr eaLnBrk="1" hangingPunct="1"/>
            <a:endParaRPr lang="en-GB" alt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4F9943B-6297-40C6-800F-B21B14BAB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64"/>
    </mc:Choice>
    <mc:Fallback xmlns="">
      <p:transition spd="slow" advTm="83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NICE clinical guideline 98 – Treatment threshold graphs 18 &#10;Bilirubin thresholds for phototherapy and exchange transfusion...">
            <a:extLst>
              <a:ext uri="{FF2B5EF4-FFF2-40B4-BE49-F238E27FC236}">
                <a16:creationId xmlns:a16="http://schemas.microsoft.com/office/drawing/2014/main" id="{7E6A9314-7953-4F8C-BB1B-F285D0BBD1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" r="5028" b="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584558-B5E1-47A6-8438-C4F30DFB94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8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67"/>
    </mc:Choice>
    <mc:Fallback xmlns="">
      <p:transition spd="slow" advTm="22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7EC555D-8771-4480-9B9E-34624B93D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5139"/>
            <a:ext cx="9144000" cy="542772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CA8220E-48D8-43D5-BD11-BF2F348B4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6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50"/>
    </mc:Choice>
    <mc:Fallback xmlns="">
      <p:transition spd="slow" advTm="20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i="1" dirty="0"/>
              <a:t>Worrying</a:t>
            </a:r>
            <a:r>
              <a:rPr lang="en-GB" altLang="en-US" dirty="0"/>
              <a:t> Colours</a:t>
            </a:r>
          </a:p>
        </p:txBody>
      </p:sp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6084888" y="1484313"/>
            <a:ext cx="230346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b="1" u="sng" dirty="0">
                <a:latin typeface="Arial" charset="0"/>
              </a:rPr>
              <a:t>Yellow</a:t>
            </a:r>
            <a:r>
              <a:rPr lang="en-GB" altLang="en-US" sz="1600" dirty="0">
                <a:latin typeface="Arial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charset="0"/>
              </a:rPr>
              <a:t>Jaundice &lt; 24 hours of age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charset="0"/>
              </a:rPr>
              <a:t>Take SBR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charset="0"/>
              </a:rPr>
              <a:t>Start phototherapy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charset="0"/>
              </a:rPr>
              <a:t>Immediately refer to Neonatal Team</a:t>
            </a:r>
          </a:p>
        </p:txBody>
      </p:sp>
      <p:sp>
        <p:nvSpPr>
          <p:cNvPr id="10245" name="TextBox 9"/>
          <p:cNvSpPr txBox="1">
            <a:spLocks noChangeArrowheads="1"/>
          </p:cNvSpPr>
          <p:nvPr/>
        </p:nvSpPr>
        <p:spPr bwMode="auto">
          <a:xfrm>
            <a:off x="4427984" y="5027131"/>
            <a:ext cx="19446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 u="sng" dirty="0">
                <a:latin typeface="Arial" charset="0"/>
              </a:rPr>
              <a:t>Blue/Cyanosis</a:t>
            </a:r>
            <a:r>
              <a:rPr lang="en-GB" altLang="en-US" sz="1600" dirty="0">
                <a:latin typeface="Arial" charset="0"/>
              </a:rPr>
              <a:t>  Cardiac or Respiratory</a:t>
            </a:r>
          </a:p>
        </p:txBody>
      </p:sp>
      <p:sp>
        <p:nvSpPr>
          <p:cNvPr id="10246" name="TextBox 10"/>
          <p:cNvSpPr txBox="1">
            <a:spLocks noChangeArrowheads="1"/>
          </p:cNvSpPr>
          <p:nvPr/>
        </p:nvSpPr>
        <p:spPr bwMode="auto">
          <a:xfrm>
            <a:off x="6084888" y="4117148"/>
            <a:ext cx="19446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 u="sng" dirty="0">
                <a:latin typeface="Arial" charset="0"/>
              </a:rPr>
              <a:t>White/Pale</a:t>
            </a:r>
            <a:r>
              <a:rPr lang="en-GB" altLang="en-US" sz="1600" dirty="0">
                <a:latin typeface="Arial" charset="0"/>
              </a:rPr>
              <a:t> – Sepsis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Arial" charset="0"/>
              </a:rPr>
              <a:t>Anaemia</a:t>
            </a:r>
          </a:p>
        </p:txBody>
      </p:sp>
      <p:sp>
        <p:nvSpPr>
          <p:cNvPr id="10247" name="TextBox 11"/>
          <p:cNvSpPr txBox="1">
            <a:spLocks noChangeArrowheads="1"/>
          </p:cNvSpPr>
          <p:nvPr/>
        </p:nvSpPr>
        <p:spPr bwMode="auto">
          <a:xfrm>
            <a:off x="1979712" y="5025226"/>
            <a:ext cx="10981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 u="sng" dirty="0">
                <a:latin typeface="Arial" charset="0"/>
              </a:rPr>
              <a:t>Purple </a:t>
            </a:r>
            <a:r>
              <a:rPr lang="en-GB" altLang="en-US" sz="1600" dirty="0"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Arial" charset="0"/>
              </a:rPr>
              <a:t>Bruising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Arial" charset="0"/>
              </a:rPr>
              <a:t>Bleeding</a:t>
            </a:r>
          </a:p>
        </p:txBody>
      </p:sp>
      <p:sp>
        <p:nvSpPr>
          <p:cNvPr id="10248" name="TextBox 12"/>
          <p:cNvSpPr txBox="1">
            <a:spLocks noChangeArrowheads="1"/>
          </p:cNvSpPr>
          <p:nvPr/>
        </p:nvSpPr>
        <p:spPr bwMode="auto">
          <a:xfrm>
            <a:off x="179512" y="3413315"/>
            <a:ext cx="244827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GB" altLang="en-US" sz="1600" b="1" u="sng" dirty="0">
                <a:latin typeface="Arial" charset="0"/>
              </a:rPr>
              <a:t>Green</a:t>
            </a:r>
            <a:r>
              <a:rPr lang="en-GB" altLang="en-US" sz="1600" dirty="0">
                <a:latin typeface="Arial" charset="0"/>
              </a:rPr>
              <a:t>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charset="0"/>
              </a:rPr>
              <a:t>Bilious Vomit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charset="0"/>
              </a:rPr>
              <a:t>Meconium at delivery</a:t>
            </a:r>
          </a:p>
        </p:txBody>
      </p:sp>
      <p:sp>
        <p:nvSpPr>
          <p:cNvPr id="10249" name="TextBox 13"/>
          <p:cNvSpPr txBox="1">
            <a:spLocks noChangeArrowheads="1"/>
          </p:cNvSpPr>
          <p:nvPr/>
        </p:nvSpPr>
        <p:spPr bwMode="auto">
          <a:xfrm>
            <a:off x="680160" y="1420125"/>
            <a:ext cx="16827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u="sng" dirty="0">
                <a:latin typeface="Arial" charset="0"/>
              </a:rPr>
              <a:t>Red</a:t>
            </a:r>
            <a:r>
              <a:rPr lang="en-GB" altLang="en-US" sz="1800" dirty="0"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charset="0"/>
              </a:rPr>
              <a:t>Plethoric Rashes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charset="0"/>
              </a:rPr>
              <a:t>Sepsis </a:t>
            </a:r>
          </a:p>
        </p:txBody>
      </p:sp>
      <p:pic>
        <p:nvPicPr>
          <p:cNvPr id="12" name="Picture 7" descr="allie_looking_at_daddy_2_28_08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28800"/>
            <a:ext cx="3024336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3983529" y="3462629"/>
            <a:ext cx="270030" cy="2629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4002972" y="2146300"/>
            <a:ext cx="250587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5004048" y="3068960"/>
            <a:ext cx="252028" cy="279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4193958" y="4241050"/>
            <a:ext cx="324036" cy="3524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004048" y="2340980"/>
            <a:ext cx="252028" cy="27947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3419872" y="3594100"/>
            <a:ext cx="324036" cy="33895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MCj0434741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541" y="620688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D716079-8AF3-48A4-ACB0-01A14492E6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787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65"/>
    </mc:Choice>
    <mc:Fallback xmlns="">
      <p:transition spd="slow" advTm="108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Content Placeholder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476250"/>
            <a:ext cx="4752975" cy="5905500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D41E20A-8B77-46CB-BFF1-910BCB3AA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3"/>
    </mc:Choice>
    <mc:Fallback xmlns="">
      <p:transition spd="slow" advTm="28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GB" altLang="en-US" dirty="0"/>
            </a:br>
            <a:r>
              <a:rPr lang="en-GB" altLang="en-US" dirty="0"/>
              <a:t>NORMAL NEWBORN RASH</a:t>
            </a:r>
            <a:br>
              <a:rPr lang="en-GB" altLang="en-US" dirty="0"/>
            </a:br>
            <a:endParaRPr lang="en-GB" altLang="en-US" dirty="0"/>
          </a:p>
        </p:txBody>
      </p:sp>
      <p:pic>
        <p:nvPicPr>
          <p:cNvPr id="15363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313" y="1733550"/>
            <a:ext cx="2782887" cy="1887538"/>
          </a:xfrm>
        </p:spPr>
      </p:pic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628775"/>
            <a:ext cx="1873250" cy="293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7244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4759325"/>
            <a:ext cx="24574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Box 4"/>
          <p:cNvSpPr txBox="1">
            <a:spLocks noChangeArrowheads="1"/>
          </p:cNvSpPr>
          <p:nvPr/>
        </p:nvSpPr>
        <p:spPr bwMode="auto">
          <a:xfrm>
            <a:off x="7885113" y="24923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5368" name="Rectangle 2"/>
          <p:cNvSpPr>
            <a:spLocks noChangeArrowheads="1"/>
          </p:cNvSpPr>
          <p:nvPr/>
        </p:nvSpPr>
        <p:spPr bwMode="auto">
          <a:xfrm>
            <a:off x="2317750" y="1708150"/>
            <a:ext cx="343693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en-US" sz="1800" dirty="0">
                <a:latin typeface="Tahoma" pitchFamily="34" charset="0"/>
                <a:cs typeface="Times New Roman" pitchFamily="18" charset="0"/>
              </a:rPr>
              <a:t>Erythema neonatorum is a maculo-papular rash which occurs in normal term babies and fades within the first week of life.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altLang="en-US" sz="1800" dirty="0">
              <a:latin typeface="Tahoma" pitchFamily="34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en-US" sz="1800" dirty="0">
                <a:latin typeface="Tahoma" pitchFamily="34" charset="0"/>
                <a:cs typeface="Times New Roman" pitchFamily="18" charset="0"/>
              </a:rPr>
              <a:t>It looks dramatic but it is benign/normal. Although no treatment is required, parents may need a lot of reassurance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altLang="en-US" sz="1800" dirty="0">
              <a:latin typeface="Tahoma" pitchFamily="34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BB44B0-9027-4DB4-B3E6-B62640170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22"/>
    </mc:Choice>
    <mc:Fallback xmlns="">
      <p:transition spd="slow" advTm="23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The </a:t>
            </a:r>
            <a:r>
              <a:rPr lang="en-GB" altLang="en-US" i="1" dirty="0"/>
              <a:t>worrying</a:t>
            </a:r>
            <a:r>
              <a:rPr lang="en-GB" altLang="en-US" dirty="0"/>
              <a:t> examination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340768"/>
            <a:ext cx="8784976" cy="480285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Record your observations clearly and accurately –</a:t>
            </a:r>
          </a:p>
          <a:p>
            <a:pPr marL="0" indent="0" eaLnBrk="1" hangingPunct="1">
              <a:buNone/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Midwifery and MCAs write in the purple post natal notes</a:t>
            </a:r>
          </a:p>
          <a:p>
            <a:pPr marL="0" indent="0" eaLnBrk="1" hangingPunct="1">
              <a:buNone/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Neonatal team write in the Infant’s buff notes </a:t>
            </a:r>
          </a:p>
          <a:p>
            <a:pPr marL="0" indent="0" algn="ctr" eaLnBrk="1" hangingPunct="1">
              <a:buNone/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None/>
            </a:pP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ENSURE YOU CROSS CHECK BOTH SETS OF NOTES</a:t>
            </a:r>
          </a:p>
        </p:txBody>
      </p:sp>
      <p:pic>
        <p:nvPicPr>
          <p:cNvPr id="9220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26023" y="4209738"/>
            <a:ext cx="1368152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65103"/>
            <a:ext cx="1385887" cy="178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630F061-D246-4D0C-8F04-E0B1FF1FB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38"/>
    </mc:Choice>
    <mc:Fallback xmlns="">
      <p:transition spd="slow" advTm="36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en-GB" altLang="en-US" sz="3200"/>
              <a:t>NEWTT</a:t>
            </a:r>
          </a:p>
        </p:txBody>
      </p:sp>
      <p:pic>
        <p:nvPicPr>
          <p:cNvPr id="13315" name="Content Placeholder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8" t="11865" r="33969" b="14821"/>
          <a:stretch>
            <a:fillRect/>
          </a:stretch>
        </p:blipFill>
        <p:spPr>
          <a:xfrm>
            <a:off x="17463" y="1125538"/>
            <a:ext cx="4699000" cy="5748337"/>
          </a:xfrm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t="11778" r="33611" b="5127"/>
          <a:stretch>
            <a:fillRect/>
          </a:stretch>
        </p:blipFill>
        <p:spPr bwMode="auto">
          <a:xfrm>
            <a:off x="4716463" y="1125538"/>
            <a:ext cx="4427537" cy="584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E39EB8B-7FEA-43DB-AD9A-192927ABFF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28"/>
    </mc:Choice>
    <mc:Fallback xmlns="">
      <p:transition spd="slow" advTm="25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Getting Help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600200"/>
            <a:ext cx="8712968" cy="52578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GB" altLang="en-US" dirty="0"/>
              <a:t>“ I am Worried” – What now?</a:t>
            </a:r>
          </a:p>
          <a:p>
            <a:pPr marL="457200" lvl="1" indent="0" eaLnBrk="1" hangingPunct="1">
              <a:buNone/>
            </a:pPr>
            <a:endParaRPr lang="en-GB" altLang="en-US" i="1" dirty="0"/>
          </a:p>
          <a:p>
            <a:pPr marL="457200" lvl="1" indent="0" eaLnBrk="1" hangingPunct="1">
              <a:buNone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 - Explain why you are concerned </a:t>
            </a:r>
          </a:p>
          <a:p>
            <a:pPr marL="457200" lvl="1" indent="0" eaLnBrk="1" hangingPunct="1">
              <a:buNone/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buNone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 - Give as much information as possible </a:t>
            </a:r>
          </a:p>
          <a:p>
            <a:pPr marL="457200" lvl="1" indent="0" eaLnBrk="1" hangingPunct="1">
              <a:buNone/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buNone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- Explain why you are requesting a review</a:t>
            </a:r>
          </a:p>
          <a:p>
            <a:pPr marL="457200" lvl="1" indent="0" eaLnBrk="1" hangingPunct="1">
              <a:buNone/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buNone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 - Indicate the urgency of the review</a:t>
            </a:r>
          </a:p>
          <a:p>
            <a:pPr marL="457200" lvl="1" indent="0" eaLnBrk="1" hangingPunct="1">
              <a:buNone/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buNone/>
            </a:pPr>
            <a:r>
              <a:rPr lang="en-GB" alt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URGENT?</a:t>
            </a:r>
            <a:r>
              <a:rPr lang="en-GB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GB" altLang="en-US" sz="24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SOON?</a:t>
            </a:r>
            <a:r>
              <a:rPr lang="en-GB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GB" alt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ROUTINE?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C29E822-A5A3-4BCB-9201-F1C71B30B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18"/>
    </mc:Choice>
    <mc:Fallback xmlns="">
      <p:transition spd="slow" advTm="53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/>
          <a:lstStyle/>
          <a:p>
            <a:pPr eaLnBrk="1" hangingPunct="1"/>
            <a:br>
              <a:rPr lang="en-GB" altLang="en-US" dirty="0"/>
            </a:br>
            <a:r>
              <a:rPr lang="en-GB" altLang="en-US" dirty="0"/>
              <a:t>Getting Help</a:t>
            </a:r>
            <a:br>
              <a:rPr lang="en-GB" altLang="en-US" dirty="0"/>
            </a:br>
            <a:r>
              <a:rPr lang="en-GB" altLang="en-US" dirty="0">
                <a:solidFill>
                  <a:srgbClr val="FF0000"/>
                </a:solidFill>
              </a:rPr>
              <a:t>URGENT!</a:t>
            </a:r>
            <a:br>
              <a:rPr lang="en-GB" altLang="en-US" dirty="0"/>
            </a:br>
            <a:endParaRPr lang="en-GB" alt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Apnoea/s</a:t>
            </a:r>
          </a:p>
          <a:p>
            <a:pPr eaLnBrk="1" hangingPunct="1"/>
            <a:r>
              <a:rPr lang="en-GB" altLang="en-US" dirty="0"/>
              <a:t>Cyanosis</a:t>
            </a:r>
          </a:p>
          <a:p>
            <a:pPr eaLnBrk="1" hangingPunct="1"/>
            <a:r>
              <a:rPr lang="en-GB" altLang="en-US" dirty="0"/>
              <a:t>Seizures</a:t>
            </a:r>
          </a:p>
          <a:p>
            <a:pPr eaLnBrk="1" hangingPunct="1"/>
            <a:endParaRPr lang="en-GB" alt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139C3FC-809A-4B3A-869B-FF128585C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8"/>
    </mc:Choice>
    <mc:Fallback xmlns="">
      <p:transition spd="slow" advTm="11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307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sz="half" idx="1"/>
          </p:nvPr>
        </p:nvSpPr>
        <p:spPr>
          <a:xfrm>
            <a:off x="457200" y="1412776"/>
            <a:ext cx="8435280" cy="525658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altLang="en-US" sz="2400" dirty="0"/>
          </a:p>
          <a:p>
            <a:pPr eaLnBrk="1" hangingPunct="1">
              <a:lnSpc>
                <a:spcPct val="90000"/>
              </a:lnSpc>
            </a:pPr>
            <a:r>
              <a:rPr lang="en-GB" altLang="en-US" sz="2400" dirty="0"/>
              <a:t>Increase knowledge &amp; understanding of the importance of evaluating the </a:t>
            </a:r>
            <a:r>
              <a:rPr lang="en-GB" altLang="en-US" sz="2400" dirty="0" err="1"/>
              <a:t>newborn</a:t>
            </a:r>
            <a:r>
              <a:rPr lang="en-GB" altLang="en-US" sz="2400" dirty="0"/>
              <a:t> infant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en-US" sz="2400" dirty="0"/>
          </a:p>
          <a:p>
            <a:pPr eaLnBrk="1" hangingPunct="1">
              <a:lnSpc>
                <a:spcPct val="90000"/>
              </a:lnSpc>
            </a:pPr>
            <a:r>
              <a:rPr lang="en-GB" altLang="en-US" sz="2400" dirty="0"/>
              <a:t>Recognise </a:t>
            </a:r>
            <a:r>
              <a:rPr lang="en-GB" altLang="en-US" sz="2400" i="1" dirty="0"/>
              <a:t>worrying</a:t>
            </a:r>
            <a:r>
              <a:rPr lang="en-GB" altLang="en-US" sz="2400" dirty="0"/>
              <a:t> signs and symptoms of the potentially unwell infant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en-US" sz="2400" dirty="0"/>
          </a:p>
          <a:p>
            <a:pPr eaLnBrk="1" hangingPunct="1">
              <a:lnSpc>
                <a:spcPct val="90000"/>
              </a:lnSpc>
            </a:pPr>
            <a:r>
              <a:rPr lang="en-GB" altLang="en-US" sz="2400" dirty="0"/>
              <a:t>Understand the escalation and referral process for infants for whom you are </a:t>
            </a:r>
            <a:r>
              <a:rPr lang="en-GB" altLang="en-US" sz="2400" i="1" dirty="0"/>
              <a:t>worried</a:t>
            </a:r>
            <a:r>
              <a:rPr lang="en-GB" altLang="en-US" sz="2400" dirty="0"/>
              <a:t> about </a:t>
            </a:r>
          </a:p>
        </p:txBody>
      </p:sp>
      <p:pic>
        <p:nvPicPr>
          <p:cNvPr id="7" name="Picture 4" descr="baby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9848" y="4820907"/>
            <a:ext cx="2602632" cy="18166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94C7DB-3F5F-45B5-B493-CEFD7E3F7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58"/>
    </mc:Choice>
    <mc:Fallback xmlns="">
      <p:transition spd="slow" advTm="24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Getting Help</a:t>
            </a:r>
            <a:br>
              <a:rPr lang="en-GB" altLang="en-US" dirty="0"/>
            </a:br>
            <a:r>
              <a:rPr lang="en-GB" altLang="en-US" dirty="0">
                <a:solidFill>
                  <a:schemeClr val="accent6">
                    <a:lumMod val="75000"/>
                  </a:schemeClr>
                </a:solidFill>
              </a:rPr>
              <a:t>SOON!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60848"/>
            <a:ext cx="8229600" cy="4464496"/>
          </a:xfrm>
        </p:spPr>
        <p:txBody>
          <a:bodyPr/>
          <a:lstStyle/>
          <a:p>
            <a:pPr eaLnBrk="1" hangingPunct="1"/>
            <a:r>
              <a:rPr lang="en-GB" altLang="en-US" dirty="0"/>
              <a:t>Grunting </a:t>
            </a:r>
          </a:p>
          <a:p>
            <a:pPr eaLnBrk="1" hangingPunct="1"/>
            <a:r>
              <a:rPr lang="en-GB" altLang="en-US" dirty="0"/>
              <a:t>Bilious vomit or abdominal distension</a:t>
            </a:r>
          </a:p>
          <a:p>
            <a:pPr eaLnBrk="1" hangingPunct="1"/>
            <a:r>
              <a:rPr lang="en-GB" altLang="en-US" dirty="0"/>
              <a:t>Hypoglycaemia</a:t>
            </a:r>
          </a:p>
          <a:p>
            <a:pPr eaLnBrk="1" hangingPunct="1"/>
            <a:r>
              <a:rPr lang="en-GB" altLang="en-US" dirty="0"/>
              <a:t>Irritable or drowsy</a:t>
            </a:r>
          </a:p>
          <a:p>
            <a:pPr eaLnBrk="1" hangingPunct="1"/>
            <a:r>
              <a:rPr lang="en-GB" altLang="en-US" dirty="0"/>
              <a:t>Other abnormal “NEWTT” observations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68658A-F402-484C-B836-FF6E628CD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97"/>
    </mc:Choice>
    <mc:Fallback xmlns="">
      <p:transition spd="slow" advTm="24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Getting Help</a:t>
            </a:r>
            <a:br>
              <a:rPr lang="en-GB" altLang="en-US" dirty="0"/>
            </a:br>
            <a:r>
              <a:rPr lang="en-GB" altLang="en-US" dirty="0">
                <a:solidFill>
                  <a:srgbClr val="92D050"/>
                </a:solidFill>
              </a:rPr>
              <a:t>ROUTINE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2" y="1628775"/>
            <a:ext cx="8218487" cy="4525963"/>
          </a:xfrm>
        </p:spPr>
        <p:txBody>
          <a:bodyPr/>
          <a:lstStyle/>
          <a:p>
            <a:pPr eaLnBrk="1" hangingPunct="1"/>
            <a:endParaRPr lang="en-GB" altLang="en-US" sz="2800" dirty="0"/>
          </a:p>
          <a:p>
            <a:pPr eaLnBrk="1" hangingPunct="1"/>
            <a:r>
              <a:rPr lang="en-GB" altLang="en-US" sz="2800" dirty="0"/>
              <a:t>Structural abnormalities</a:t>
            </a:r>
          </a:p>
          <a:p>
            <a:pPr lvl="1" eaLnBrk="1" hangingPunct="1"/>
            <a:r>
              <a:rPr lang="en-GB" altLang="en-US" sz="2400" dirty="0"/>
              <a:t>Hypospadias</a:t>
            </a:r>
          </a:p>
          <a:p>
            <a:pPr lvl="1" eaLnBrk="1" hangingPunct="1"/>
            <a:r>
              <a:rPr lang="en-GB" altLang="en-US" sz="2400" dirty="0"/>
              <a:t>Skin tags</a:t>
            </a:r>
          </a:p>
          <a:p>
            <a:pPr lvl="1" eaLnBrk="1" hangingPunct="1"/>
            <a:r>
              <a:rPr lang="en-GB" altLang="en-US" sz="2400" dirty="0"/>
              <a:t>Extra digits</a:t>
            </a:r>
          </a:p>
          <a:p>
            <a:pPr lvl="1" eaLnBrk="1" hangingPunct="1"/>
            <a:r>
              <a:rPr lang="en-GB" altLang="en-US" sz="2400" dirty="0"/>
              <a:t>Talipes</a:t>
            </a:r>
          </a:p>
          <a:p>
            <a:pPr lvl="1" eaLnBrk="1" hangingPunct="1"/>
            <a:r>
              <a:rPr lang="en-GB" altLang="en-US" sz="2400" dirty="0"/>
              <a:t>Tongue tie</a:t>
            </a:r>
          </a:p>
          <a:p>
            <a:pPr marL="457200" lvl="1" indent="0" eaLnBrk="1" hangingPunct="1">
              <a:buNone/>
            </a:pPr>
            <a:endParaRPr lang="en-GB" altLang="en-US" sz="2400" dirty="0"/>
          </a:p>
          <a:p>
            <a:pPr marL="457200" lvl="1" indent="0" eaLnBrk="1" hangingPunct="1">
              <a:buNone/>
            </a:pPr>
            <a:r>
              <a:rPr lang="en-GB" altLang="en-US" sz="2400" dirty="0"/>
              <a:t>Any other concerns which are not directly impacting on the infants current health status </a:t>
            </a:r>
          </a:p>
          <a:p>
            <a:pPr eaLnBrk="1" hangingPunct="1"/>
            <a:endParaRPr lang="en-GB" altLang="en-US" sz="2800" dirty="0"/>
          </a:p>
          <a:p>
            <a:pPr marL="0" indent="0" eaLnBrk="1" hangingPunct="1">
              <a:buNone/>
            </a:pPr>
            <a:endParaRPr lang="en-GB" altLang="en-US" sz="2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90F515-47D9-43AD-920E-72219D861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0"/>
    </mc:Choice>
    <mc:Fallback xmlns="">
      <p:transition spd="slow" advTm="20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Documentation #NIPE</a:t>
            </a:r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209800"/>
            <a:ext cx="5905500" cy="4048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C56D7D5-B6AF-4597-BB37-2414118AA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66"/>
    </mc:Choice>
    <mc:Fallback xmlns="">
      <p:transition spd="slow" advTm="19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Important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Communicate effectively with the parents throughout</a:t>
            </a:r>
          </a:p>
          <a:p>
            <a:pPr eaLnBrk="1" hangingPunct="1"/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Ensure you are available to discuss any concerns and answer questions</a:t>
            </a:r>
          </a:p>
          <a:p>
            <a:pPr eaLnBrk="1" hangingPunct="1"/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Initiate investigations where appropriate e.g.</a:t>
            </a:r>
          </a:p>
          <a:p>
            <a:pPr lvl="1" eaLnBrk="1" hangingPunct="1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Jittery baby – check the blood sugar</a:t>
            </a:r>
          </a:p>
          <a:p>
            <a:pPr lvl="1" eaLnBrk="1" hangingPunct="1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Grunting baby – take blood gas or check oxygen saturations</a:t>
            </a:r>
          </a:p>
          <a:p>
            <a:pPr marL="457200" lvl="1" indent="0" eaLnBrk="1" hangingPunct="1"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your concerns are not being actioned, recontact the neonatal team and increase the urgency of your review. If this does not result in a review, contact a more senior colleague.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52EC57-40CA-43C3-8224-6765BBDF2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22"/>
    </mc:Choice>
    <mc:Fallback xmlns="">
      <p:transition spd="slow" advTm="56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Summary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Read, Listen, and Look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Good communication is essential with both the family and the neonatal team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Ensure your concerns are actioned</a:t>
            </a:r>
          </a:p>
          <a:p>
            <a:pPr marL="0" indent="0" eaLnBrk="1" hangingPunct="1">
              <a:buNone/>
            </a:pPr>
            <a:endParaRPr lang="en-GB" altLang="en-US" dirty="0"/>
          </a:p>
          <a:p>
            <a:pPr eaLnBrk="1" hangingPunct="1">
              <a:buFont typeface="Wingdings" pitchFamily="2" charset="2"/>
              <a:buNone/>
            </a:pPr>
            <a:r>
              <a:rPr lang="en-GB" altLang="en-US" dirty="0"/>
              <a:t>		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AA7901-DAD7-41EE-BDAE-4D4615B3D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0"/>
    </mc:Choice>
    <mc:Fallback xmlns="">
      <p:transition spd="slow" advTm="20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“Levy’s law of neonatology”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213100"/>
            <a:ext cx="6400800" cy="1752600"/>
          </a:xfrm>
        </p:spPr>
        <p:txBody>
          <a:bodyPr/>
          <a:lstStyle/>
          <a:p>
            <a:pPr eaLnBrk="1" hangingPunct="1"/>
            <a:endParaRPr lang="en-GB" altLang="en-US">
              <a:solidFill>
                <a:srgbClr val="898989"/>
              </a:solidFill>
            </a:endParaRPr>
          </a:p>
          <a:p>
            <a:pPr eaLnBrk="1" hangingPunct="1"/>
            <a:r>
              <a:rPr lang="en-GB" altLang="en-US">
                <a:solidFill>
                  <a:srgbClr val="898989"/>
                </a:solidFill>
              </a:rPr>
              <a:t>Never trust a neonate</a:t>
            </a:r>
          </a:p>
        </p:txBody>
      </p:sp>
      <p:pic>
        <p:nvPicPr>
          <p:cNvPr id="24580" name="Picture 6" descr="3329815282_f8e5ca59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4868863"/>
            <a:ext cx="2563813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813E01-5C93-4A0F-95CF-2E7F64818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8"/>
    </mc:Choice>
    <mc:Fallback xmlns="">
      <p:transition spd="slow" advTm="10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Should I be </a:t>
            </a:r>
            <a:r>
              <a:rPr lang="en-GB" altLang="en-US" i="1" dirty="0"/>
              <a:t>worried?</a:t>
            </a:r>
          </a:p>
        </p:txBody>
      </p:sp>
      <p:sp>
        <p:nvSpPr>
          <p:cNvPr id="4099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History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Examination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Getting help</a:t>
            </a:r>
          </a:p>
        </p:txBody>
      </p:sp>
      <p:pic>
        <p:nvPicPr>
          <p:cNvPr id="4100" name="Picture 7" descr="allie_looking_at_daddy_2_28_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8800"/>
            <a:ext cx="4341274" cy="367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CA9243C-9077-4E4F-9A72-937186D8D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70"/>
    </mc:Choice>
    <mc:Fallback xmlns="">
      <p:transition spd="slow" advTm="20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11298"/>
          </a:xfrm>
        </p:spPr>
        <p:txBody>
          <a:bodyPr/>
          <a:lstStyle/>
          <a:p>
            <a:pPr eaLnBrk="1" hangingPunct="1"/>
            <a:r>
              <a:rPr lang="en-GB" altLang="en-US" dirty="0"/>
              <a:t>The </a:t>
            </a:r>
            <a:r>
              <a:rPr lang="en-GB" altLang="en-US" i="1" dirty="0"/>
              <a:t>Worrying</a:t>
            </a:r>
            <a:r>
              <a:rPr lang="en-GB" altLang="en-US" dirty="0"/>
              <a:t> History</a:t>
            </a:r>
            <a:br>
              <a:rPr lang="en-GB" altLang="en-US" dirty="0"/>
            </a:br>
            <a:r>
              <a:rPr lang="en-GB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Listen and Look!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565558"/>
            <a:ext cx="8579295" cy="517581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sz="2800" dirty="0">
                <a:solidFill>
                  <a:srgbClr val="FF0000"/>
                </a:solidFill>
              </a:rPr>
              <a:t>                                                     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sz="2800" dirty="0"/>
              <a:t>Notes</a:t>
            </a:r>
            <a:r>
              <a:rPr lang="en-GB" altLang="en-US" sz="2800" dirty="0">
                <a:solidFill>
                  <a:srgbClr val="FF0000"/>
                </a:solidFill>
              </a:rPr>
              <a:t>			         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sz="2800" dirty="0"/>
              <a:t>                                                     Antenatal Scans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en-US" sz="2800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sz="2800" dirty="0"/>
              <a:t>Safeguarding</a:t>
            </a:r>
            <a:r>
              <a:rPr lang="en-GB" altLang="en-US" sz="2800" b="1" dirty="0"/>
              <a:t>                   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en-US" sz="2800" b="1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sz="2800" b="1" dirty="0"/>
              <a:t>                                             ‘</a:t>
            </a:r>
            <a:r>
              <a:rPr lang="en-GB" altLang="en-US" sz="2800" dirty="0"/>
              <a:t>Neonatal Alert’ System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en-US" sz="2800" b="1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en-US" sz="2800" b="1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sz="2800" b="1" dirty="0"/>
              <a:t>Maternal &amp; Baby Information Record</a:t>
            </a:r>
            <a:endParaRPr lang="en-GB" altLang="en-US" sz="2800" dirty="0"/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GB" altLang="en-US" sz="24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en-US" sz="2800" dirty="0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7740352" y="4149080"/>
            <a:ext cx="1263492" cy="738664"/>
          </a:xfrm>
          <a:prstGeom prst="rect">
            <a:avLst/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ALERT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LOOK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INSIDE</a:t>
            </a:r>
          </a:p>
        </p:txBody>
      </p:sp>
      <p:pic>
        <p:nvPicPr>
          <p:cNvPr id="5" name="Picture 4" descr="MCj0434741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839" y="5817762"/>
            <a:ext cx="576063" cy="41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942694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905" y="3246408"/>
            <a:ext cx="1296145" cy="83066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813074"/>
            <a:ext cx="872862" cy="87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64529"/>
            <a:ext cx="1229065" cy="8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MCj04347410000[1]">
            <a:extLst>
              <a:ext uri="{FF2B5EF4-FFF2-40B4-BE49-F238E27FC236}">
                <a16:creationId xmlns:a16="http://schemas.microsoft.com/office/drawing/2014/main" id="{A0394402-08C2-42C2-88FD-F62D9D71F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805264"/>
            <a:ext cx="576063" cy="41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7672547-2412-4506-9AEA-0D49DA7C0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69"/>
    </mc:Choice>
    <mc:Fallback xmlns="">
      <p:transition spd="slow" advTm="106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/Users/roisinmckeon-carter/Desktop/Screen Shot 2020-07-30 at 12.46.40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3" t="12338" r="33875" b="4053"/>
          <a:stretch>
            <a:fillRect/>
          </a:stretch>
        </p:blipFill>
        <p:spPr bwMode="auto">
          <a:xfrm>
            <a:off x="4830763" y="679450"/>
            <a:ext cx="4313237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1" t="12463" r="34006" b="5424"/>
          <a:stretch>
            <a:fillRect/>
          </a:stretch>
        </p:blipFill>
        <p:spPr bwMode="auto">
          <a:xfrm>
            <a:off x="0" y="692150"/>
            <a:ext cx="4859338" cy="604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1"/>
          <p:cNvSpPr txBox="1">
            <a:spLocks noChangeArrowheads="1"/>
          </p:cNvSpPr>
          <p:nvPr/>
        </p:nvSpPr>
        <p:spPr bwMode="auto">
          <a:xfrm>
            <a:off x="107950" y="304800"/>
            <a:ext cx="8928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u="sng" dirty="0">
                <a:latin typeface="Arial" charset="0"/>
              </a:rPr>
              <a:t>              MATERNAL &amp; BABY INFORMATION RECORD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A2288A5-21ED-4CC4-9B3A-76F028D70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70"/>
    </mc:Choice>
    <mc:Fallback xmlns="">
      <p:transition spd="slow" advTm="39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02" y="0"/>
            <a:ext cx="9261106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F7E574F-8CED-460D-B18C-DDFBCB45B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2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55"/>
    </mc:Choice>
    <mc:Fallback xmlns="">
      <p:transition spd="slow" advTm="27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260648"/>
            <a:ext cx="8352928" cy="735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4400" dirty="0"/>
              <a:t>The </a:t>
            </a:r>
            <a:r>
              <a:rPr lang="en-GB" altLang="en-US" sz="4400" i="1" dirty="0"/>
              <a:t>Worrying</a:t>
            </a:r>
            <a:r>
              <a:rPr lang="en-GB" altLang="en-US" sz="4400" dirty="0"/>
              <a:t> History</a:t>
            </a:r>
          </a:p>
          <a:p>
            <a:pPr algn="ctr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Read, </a:t>
            </a:r>
            <a:r>
              <a:rPr lang="en-GB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Look! </a:t>
            </a:r>
          </a:p>
          <a:p>
            <a:pPr algn="ctr"/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Worried parents - always listen to parental concerns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Worried health care professional - specific and non specific concerns,  </a:t>
            </a:r>
          </a:p>
          <a:p>
            <a:r>
              <a:rPr lang="en-GB" sz="2000" dirty="0"/>
              <a:t>                                                        and irrespective of review</a:t>
            </a:r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80728"/>
            <a:ext cx="691277" cy="57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166AD1-553E-430C-9B44-98E04A47A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9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93"/>
    </mc:Choice>
    <mc:Fallback xmlns="">
      <p:transition spd="slow" advTm="32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260648"/>
            <a:ext cx="8352928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4400" dirty="0"/>
              <a:t>The </a:t>
            </a:r>
            <a:r>
              <a:rPr lang="en-GB" altLang="en-US" sz="4400" i="1" dirty="0"/>
              <a:t>Worrying</a:t>
            </a:r>
            <a:r>
              <a:rPr lang="en-GB" altLang="en-US" sz="4400" dirty="0"/>
              <a:t> History</a:t>
            </a:r>
          </a:p>
          <a:p>
            <a:pPr algn="ctr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Read, Listen and </a:t>
            </a:r>
            <a:r>
              <a:rPr lang="en-GB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Look!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The history does not ‘match’ the clinical presentation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This infant is not quite right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Examine the infant </a:t>
            </a:r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847" y="941039"/>
            <a:ext cx="779479" cy="49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37AC80E-53F9-4144-B2F2-BCEEEB67B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3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56"/>
    </mc:Choice>
    <mc:Fallback xmlns="">
      <p:transition spd="slow" advTm="18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i="1" dirty="0"/>
              <a:t>Worrying</a:t>
            </a:r>
            <a:r>
              <a:rPr lang="en-GB" altLang="en-US" dirty="0"/>
              <a:t> numbers</a:t>
            </a:r>
            <a:br>
              <a:rPr lang="en-GB" altLang="en-US" dirty="0"/>
            </a:b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Game of Two Halves!</a:t>
            </a:r>
            <a:b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340768"/>
            <a:ext cx="8964488" cy="532859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Too Small  (IUGR)</a:t>
            </a:r>
            <a:r>
              <a:rPr lang="en-GB" altLang="en-US" sz="2000" dirty="0"/>
              <a:t>	          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Too Big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Macrosomic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eaLnBrk="1" hangingPunct="1"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Too Little (Weight Loss &gt;12.5%) 		Too Much  </a:t>
            </a:r>
          </a:p>
          <a:p>
            <a:pPr marL="0" indent="0" eaLnBrk="1" hangingPunct="1"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Too Cold (&lt;36.5)                    		Too Hot (&gt;37.5)</a:t>
            </a:r>
            <a:r>
              <a:rPr lang="en-GB" altLang="en-US" sz="2000" dirty="0"/>
              <a:t> </a:t>
            </a:r>
          </a:p>
          <a:p>
            <a:pPr marL="0" indent="0" eaLnBrk="1" hangingPunct="1">
              <a:buNone/>
            </a:pPr>
            <a:endParaRPr lang="en-GB" altLang="en-US" sz="2000" dirty="0"/>
          </a:p>
          <a:p>
            <a:pPr marL="0" indent="0" eaLnBrk="1" hangingPunct="1"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Too Slow (Hr, RR)          			Too Fast (Increased WOB)</a:t>
            </a:r>
          </a:p>
          <a:p>
            <a:pPr marL="0" indent="0" eaLnBrk="1" hangingPunct="1"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Too Quiet (lethargic)			Too Active(Jittery/Irritable/Abnormal)</a:t>
            </a:r>
          </a:p>
          <a:p>
            <a:pPr marL="0" indent="0" eaLnBrk="1" hangingPunct="1"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Too Pale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/Anaemia/Infection)		Too Red (Plethoric/Jaundice)</a:t>
            </a:r>
          </a:p>
          <a:p>
            <a:pPr marL="0" indent="0" eaLnBrk="1" hangingPunct="1"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Too bitter (Low BGL) 			Too Sweet (Raised BGL)</a:t>
            </a:r>
            <a:endParaRPr lang="en-GB" altLang="en-US" sz="2000" dirty="0"/>
          </a:p>
          <a:p>
            <a:pPr marL="0" indent="0" eaLnBrk="1" hangingPunct="1">
              <a:buNone/>
            </a:pPr>
            <a:endParaRPr lang="en-GB" altLang="en-US" dirty="0"/>
          </a:p>
          <a:p>
            <a:pPr marL="0" indent="0" eaLnBrk="1" hangingPunct="1"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MCj0434741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92696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A49475-1E35-4F74-BE0D-883828085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17"/>
    </mc:Choice>
    <mc:Fallback xmlns="">
      <p:transition spd="slow" advTm="114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5|1.5|4.3|12.1|4.7|10.2|0.9|20|3.7|20.1|6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732</Words>
  <Application>Microsoft Office PowerPoint</Application>
  <PresentationFormat>On-screen Show (4:3)</PresentationFormat>
  <Paragraphs>196</Paragraphs>
  <Slides>25</Slides>
  <Notes>2</Notes>
  <HiddenSlides>0</HiddenSlides>
  <MMClips>25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Tahoma</vt:lpstr>
      <vt:lpstr>Wingdings</vt:lpstr>
      <vt:lpstr>Office Theme</vt:lpstr>
      <vt:lpstr>Which Infants should I worry about?  Education for all staff caring for newborn infants</vt:lpstr>
      <vt:lpstr>Objectives</vt:lpstr>
      <vt:lpstr>Should I be worried?</vt:lpstr>
      <vt:lpstr>The Worrying History Read, Listen and Look! </vt:lpstr>
      <vt:lpstr>PowerPoint Presentation</vt:lpstr>
      <vt:lpstr>PowerPoint Presentation</vt:lpstr>
      <vt:lpstr>PowerPoint Presentation</vt:lpstr>
      <vt:lpstr>PowerPoint Presentation</vt:lpstr>
      <vt:lpstr>Worrying numbers A Game of Two Halves! </vt:lpstr>
      <vt:lpstr>More worrying numbers</vt:lpstr>
      <vt:lpstr>PowerPoint Presentation</vt:lpstr>
      <vt:lpstr>PowerPoint Presentation</vt:lpstr>
      <vt:lpstr>Worrying Colours</vt:lpstr>
      <vt:lpstr>PowerPoint Presentation</vt:lpstr>
      <vt:lpstr> NORMAL NEWBORN RASH </vt:lpstr>
      <vt:lpstr>The worrying examination</vt:lpstr>
      <vt:lpstr>NEWTT</vt:lpstr>
      <vt:lpstr>Getting Help</vt:lpstr>
      <vt:lpstr> Getting Help URGENT! </vt:lpstr>
      <vt:lpstr>Getting Help SOON!</vt:lpstr>
      <vt:lpstr>Getting Help ROUTINE </vt:lpstr>
      <vt:lpstr>Documentation #NIPE</vt:lpstr>
      <vt:lpstr>Important </vt:lpstr>
      <vt:lpstr>Summary</vt:lpstr>
      <vt:lpstr>“Levy’s law of neonatology”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Which Infants should I worry about?  Education for all staff caring for newborn infants</dc:title>
  <dc:creator>Diane Keeling</dc:creator>
  <cp:lastModifiedBy>BOWERS, Corrina (UNIVERSITY HOSPITALS PLYMOUTH NHS TRUST)</cp:lastModifiedBy>
  <cp:revision>10</cp:revision>
  <dcterms:created xsi:type="dcterms:W3CDTF">2020-11-09T14:35:12Z</dcterms:created>
  <dcterms:modified xsi:type="dcterms:W3CDTF">2022-06-23T11:04:26Z</dcterms:modified>
</cp:coreProperties>
</file>