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14.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15.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1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7.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1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19.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20.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2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2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2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2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25.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7.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8.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9.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30.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31.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4"/>
  </p:notesMasterIdLst>
  <p:handoutMasterIdLst>
    <p:handoutMasterId r:id="rId55"/>
  </p:handoutMasterIdLst>
  <p:sldIdLst>
    <p:sldId id="256" r:id="rId2"/>
    <p:sldId id="383" r:id="rId3"/>
    <p:sldId id="410" r:id="rId4"/>
    <p:sldId id="389" r:id="rId5"/>
    <p:sldId id="390" r:id="rId6"/>
    <p:sldId id="423" r:id="rId7"/>
    <p:sldId id="424" r:id="rId8"/>
    <p:sldId id="425" r:id="rId9"/>
    <p:sldId id="426" r:id="rId10"/>
    <p:sldId id="378" r:id="rId11"/>
    <p:sldId id="367" r:id="rId12"/>
    <p:sldId id="384" r:id="rId13"/>
    <p:sldId id="382" r:id="rId14"/>
    <p:sldId id="371" r:id="rId15"/>
    <p:sldId id="388" r:id="rId16"/>
    <p:sldId id="369" r:id="rId17"/>
    <p:sldId id="376" r:id="rId18"/>
    <p:sldId id="377" r:id="rId19"/>
    <p:sldId id="387" r:id="rId20"/>
    <p:sldId id="351" r:id="rId21"/>
    <p:sldId id="354" r:id="rId22"/>
    <p:sldId id="355" r:id="rId23"/>
    <p:sldId id="358" r:id="rId24"/>
    <p:sldId id="357" r:id="rId25"/>
    <p:sldId id="386" r:id="rId26"/>
    <p:sldId id="359" r:id="rId27"/>
    <p:sldId id="363" r:id="rId28"/>
    <p:sldId id="361" r:id="rId29"/>
    <p:sldId id="356" r:id="rId30"/>
    <p:sldId id="385" r:id="rId31"/>
    <p:sldId id="365" r:id="rId32"/>
    <p:sldId id="360" r:id="rId33"/>
    <p:sldId id="373" r:id="rId34"/>
    <p:sldId id="362" r:id="rId35"/>
    <p:sldId id="372" r:id="rId36"/>
    <p:sldId id="430" r:id="rId37"/>
    <p:sldId id="397" r:id="rId38"/>
    <p:sldId id="396" r:id="rId39"/>
    <p:sldId id="399" r:id="rId40"/>
    <p:sldId id="414" r:id="rId41"/>
    <p:sldId id="391" r:id="rId42"/>
    <p:sldId id="392" r:id="rId43"/>
    <p:sldId id="404" r:id="rId44"/>
    <p:sldId id="422" r:id="rId45"/>
    <p:sldId id="416" r:id="rId46"/>
    <p:sldId id="429" r:id="rId47"/>
    <p:sldId id="417" r:id="rId48"/>
    <p:sldId id="418" r:id="rId49"/>
    <p:sldId id="419" r:id="rId50"/>
    <p:sldId id="420" r:id="rId51"/>
    <p:sldId id="421" r:id="rId52"/>
    <p:sldId id="428" r:id="rId5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S Julie, Radiographer" initials="JAS" lastIdx="0" clrIdx="0"/>
  <p:cmAuthor id="1" name="ROWLES Nick, Head of Clinical &amp; Radiation Physics" initials="NP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BD5FF"/>
    <a:srgbClr val="99CCFF"/>
    <a:srgbClr val="6699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127" autoAdjust="0"/>
  </p:normalViewPr>
  <p:slideViewPr>
    <p:cSldViewPr>
      <p:cViewPr>
        <p:scale>
          <a:sx n="100" d="100"/>
          <a:sy n="100" d="100"/>
        </p:scale>
        <p:origin x="-1224" y="294"/>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1816"/>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38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8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38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99D1B3B-4912-4339-98CE-0E1A5B4BA2A6}" type="slidenum">
              <a:rPr lang="en-GB"/>
              <a:pPr>
                <a:defRPr/>
              </a:pPr>
              <a:t>‹#›</a:t>
            </a:fld>
            <a:endParaRPr lang="en-GB"/>
          </a:p>
        </p:txBody>
      </p:sp>
    </p:spTree>
    <p:extLst>
      <p:ext uri="{BB962C8B-B14F-4D97-AF65-F5344CB8AC3E}">
        <p14:creationId xmlns:p14="http://schemas.microsoft.com/office/powerpoint/2010/main" val="41550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560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20DE4C4-A685-4CF9-BE7F-60AAC481FE10}" type="slidenum">
              <a:rPr lang="en-GB"/>
              <a:pPr>
                <a:defRPr/>
              </a:pPr>
              <a:t>‹#›</a:t>
            </a:fld>
            <a:endParaRPr lang="en-GB"/>
          </a:p>
        </p:txBody>
      </p:sp>
    </p:spTree>
    <p:extLst>
      <p:ext uri="{BB962C8B-B14F-4D97-AF65-F5344CB8AC3E}">
        <p14:creationId xmlns:p14="http://schemas.microsoft.com/office/powerpoint/2010/main" val="2299213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2</a:t>
            </a:fld>
            <a:endParaRPr lang="en-GB"/>
          </a:p>
        </p:txBody>
      </p:sp>
    </p:spTree>
    <p:extLst>
      <p:ext uri="{BB962C8B-B14F-4D97-AF65-F5344CB8AC3E}">
        <p14:creationId xmlns:p14="http://schemas.microsoft.com/office/powerpoint/2010/main" val="192017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24</a:t>
            </a:fld>
            <a:endParaRPr lang="en-GB"/>
          </a:p>
        </p:txBody>
      </p:sp>
    </p:spTree>
    <p:extLst>
      <p:ext uri="{BB962C8B-B14F-4D97-AF65-F5344CB8AC3E}">
        <p14:creationId xmlns:p14="http://schemas.microsoft.com/office/powerpoint/2010/main" val="132266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we need “it is your responsibility</a:t>
            </a:r>
            <a:r>
              <a:rPr lang="en-GB" baseline="0" dirty="0" smtClean="0"/>
              <a:t> to check to ensure that the request is appropriate and that a previous relevant exam has not been performed</a:t>
            </a:r>
          </a:p>
          <a:p>
            <a:endParaRPr lang="en-GB" baseline="0" dirty="0" smtClean="0"/>
          </a:p>
          <a:p>
            <a:r>
              <a:rPr lang="en-GB" baseline="0" dirty="0" smtClean="0"/>
              <a:t>Text is confusing as “may be” and “employer must clarify” training must specify</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27</a:t>
            </a:fld>
            <a:endParaRPr lang="en-GB"/>
          </a:p>
        </p:txBody>
      </p:sp>
    </p:spTree>
    <p:extLst>
      <p:ext uri="{BB962C8B-B14F-4D97-AF65-F5344CB8AC3E}">
        <p14:creationId xmlns:p14="http://schemas.microsoft.com/office/powerpoint/2010/main" val="2731162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relevant sections (animate)</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29</a:t>
            </a:fld>
            <a:endParaRPr lang="en-GB"/>
          </a:p>
        </p:txBody>
      </p:sp>
    </p:spTree>
    <p:extLst>
      <p:ext uri="{BB962C8B-B14F-4D97-AF65-F5344CB8AC3E}">
        <p14:creationId xmlns:p14="http://schemas.microsoft.com/office/powerpoint/2010/main" val="59204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relevant sections (animate)</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30</a:t>
            </a:fld>
            <a:endParaRPr lang="en-GB"/>
          </a:p>
        </p:txBody>
      </p:sp>
    </p:spTree>
    <p:extLst>
      <p:ext uri="{BB962C8B-B14F-4D97-AF65-F5344CB8AC3E}">
        <p14:creationId xmlns:p14="http://schemas.microsoft.com/office/powerpoint/2010/main" val="592047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a:t>
            </a:r>
            <a:r>
              <a:rPr lang="en-GB" baseline="0" dirty="0" smtClean="0"/>
              <a:t> referral criteria before this one ?</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31</a:t>
            </a:fld>
            <a:endParaRPr lang="en-GB"/>
          </a:p>
        </p:txBody>
      </p:sp>
    </p:spTree>
    <p:extLst>
      <p:ext uri="{BB962C8B-B14F-4D97-AF65-F5344CB8AC3E}">
        <p14:creationId xmlns:p14="http://schemas.microsoft.com/office/powerpoint/2010/main" val="362518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32</a:t>
            </a:fld>
            <a:endParaRPr lang="en-GB"/>
          </a:p>
        </p:txBody>
      </p:sp>
    </p:spTree>
    <p:extLst>
      <p:ext uri="{BB962C8B-B14F-4D97-AF65-F5344CB8AC3E}">
        <p14:creationId xmlns:p14="http://schemas.microsoft.com/office/powerpoint/2010/main" val="273440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33</a:t>
            </a:fld>
            <a:endParaRPr lang="en-GB"/>
          </a:p>
        </p:txBody>
      </p:sp>
    </p:spTree>
    <p:extLst>
      <p:ext uri="{BB962C8B-B14F-4D97-AF65-F5344CB8AC3E}">
        <p14:creationId xmlns:p14="http://schemas.microsoft.com/office/powerpoint/2010/main" val="634070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37</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38</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39</a:t>
            </a:fld>
            <a:endParaRPr lang="en-GB"/>
          </a:p>
        </p:txBody>
      </p:sp>
    </p:spTree>
    <p:extLst>
      <p:ext uri="{BB962C8B-B14F-4D97-AF65-F5344CB8AC3E}">
        <p14:creationId xmlns:p14="http://schemas.microsoft.com/office/powerpoint/2010/main" val="24190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simplify</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10</a:t>
            </a:fld>
            <a:endParaRPr lang="en-GB"/>
          </a:p>
        </p:txBody>
      </p:sp>
    </p:spTree>
    <p:extLst>
      <p:ext uri="{BB962C8B-B14F-4D97-AF65-F5344CB8AC3E}">
        <p14:creationId xmlns:p14="http://schemas.microsoft.com/office/powerpoint/2010/main" val="3465090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p>
          <a:p>
            <a:r>
              <a:rPr lang="en-GB" dirty="0" smtClean="0"/>
              <a:t>5</a:t>
            </a:r>
          </a:p>
          <a:p>
            <a:r>
              <a:rPr lang="en-GB" dirty="0" smtClean="0"/>
              <a:t>2</a:t>
            </a:r>
          </a:p>
          <a:p>
            <a:r>
              <a:rPr lang="en-GB" dirty="0" smtClean="0"/>
              <a:t>1</a:t>
            </a:r>
          </a:p>
          <a:p>
            <a:r>
              <a:rPr lang="en-GB" dirty="0" smtClean="0"/>
              <a:t>4</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40</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41</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t>
            </a:r>
          </a:p>
          <a:p>
            <a:r>
              <a:rPr lang="en-GB" dirty="0" smtClean="0"/>
              <a:t>F</a:t>
            </a:r>
          </a:p>
          <a:p>
            <a:r>
              <a:rPr lang="en-GB" dirty="0" smtClean="0"/>
              <a:t>T</a:t>
            </a:r>
          </a:p>
          <a:p>
            <a:r>
              <a:rPr lang="en-GB" dirty="0" smtClean="0"/>
              <a:t>T</a:t>
            </a:r>
          </a:p>
          <a:p>
            <a:r>
              <a:rPr lang="en-GB" dirty="0" smtClean="0"/>
              <a:t>T</a:t>
            </a:r>
          </a:p>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42</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43</a:t>
            </a:fld>
            <a:endParaRPr lang="en-GB"/>
          </a:p>
        </p:txBody>
      </p:sp>
    </p:spTree>
    <p:extLst>
      <p:ext uri="{BB962C8B-B14F-4D97-AF65-F5344CB8AC3E}">
        <p14:creationId xmlns:p14="http://schemas.microsoft.com/office/powerpoint/2010/main" val="3958737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44</a:t>
            </a:fld>
            <a:endParaRPr lang="en-GB"/>
          </a:p>
        </p:txBody>
      </p:sp>
    </p:spTree>
    <p:extLst>
      <p:ext uri="{BB962C8B-B14F-4D97-AF65-F5344CB8AC3E}">
        <p14:creationId xmlns:p14="http://schemas.microsoft.com/office/powerpoint/2010/main" val="3958737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45</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t>
            </a:r>
          </a:p>
          <a:p>
            <a:r>
              <a:rPr lang="en-GB" dirty="0" smtClean="0"/>
              <a:t>F</a:t>
            </a:r>
          </a:p>
          <a:p>
            <a:r>
              <a:rPr lang="en-GB" dirty="0" smtClean="0"/>
              <a:t>F</a:t>
            </a:r>
          </a:p>
          <a:p>
            <a:r>
              <a:rPr lang="en-GB" dirty="0" smtClean="0"/>
              <a:t>F</a:t>
            </a:r>
          </a:p>
          <a:p>
            <a:r>
              <a:rPr lang="en-GB" dirty="0" smtClean="0"/>
              <a:t>T</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46</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t>
            </a:r>
          </a:p>
          <a:p>
            <a:r>
              <a:rPr lang="en-GB" dirty="0" smtClean="0"/>
              <a:t>T</a:t>
            </a:r>
          </a:p>
          <a:p>
            <a:r>
              <a:rPr lang="en-GB" dirty="0" smtClean="0"/>
              <a:t>T</a:t>
            </a:r>
          </a:p>
          <a:p>
            <a:r>
              <a:rPr lang="en-GB" dirty="0" smtClean="0"/>
              <a:t>T</a:t>
            </a:r>
          </a:p>
          <a:p>
            <a:r>
              <a:rPr lang="en-GB" dirty="0" smtClean="0"/>
              <a:t>T</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47</a:t>
            </a:fld>
            <a:endParaRPr lang="en-GB"/>
          </a:p>
        </p:txBody>
      </p:sp>
    </p:spTree>
    <p:extLst>
      <p:ext uri="{BB962C8B-B14F-4D97-AF65-F5344CB8AC3E}">
        <p14:creationId xmlns:p14="http://schemas.microsoft.com/office/powerpoint/2010/main" val="2419019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p>
          <a:p>
            <a:r>
              <a:rPr lang="en-GB" dirty="0" smtClean="0"/>
              <a:t>5</a:t>
            </a:r>
          </a:p>
          <a:p>
            <a:r>
              <a:rPr lang="en-GB" dirty="0" smtClean="0"/>
              <a:t>2</a:t>
            </a:r>
          </a:p>
          <a:p>
            <a:r>
              <a:rPr lang="en-GB" dirty="0" smtClean="0"/>
              <a:t>1</a:t>
            </a:r>
          </a:p>
          <a:p>
            <a:r>
              <a:rPr lang="en-GB" dirty="0" smtClean="0"/>
              <a:t>4</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48</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t>
            </a:r>
          </a:p>
          <a:p>
            <a:r>
              <a:rPr lang="en-GB" dirty="0" smtClean="0"/>
              <a:t>T</a:t>
            </a:r>
          </a:p>
          <a:p>
            <a:r>
              <a:rPr lang="en-GB" dirty="0" smtClean="0"/>
              <a:t>T</a:t>
            </a:r>
          </a:p>
          <a:p>
            <a:r>
              <a:rPr lang="en-GB" dirty="0" smtClean="0"/>
              <a:t>F</a:t>
            </a:r>
          </a:p>
          <a:p>
            <a:r>
              <a:rPr lang="en-GB" dirty="0" smtClean="0"/>
              <a:t>T</a:t>
            </a:r>
          </a:p>
          <a:p>
            <a:r>
              <a:rPr lang="en-GB" dirty="0" smtClean="0"/>
              <a:t>T</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49</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 need 2 slides !</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11</a:t>
            </a:fld>
            <a:endParaRPr lang="en-GB"/>
          </a:p>
        </p:txBody>
      </p:sp>
    </p:spTree>
    <p:extLst>
      <p:ext uri="{BB962C8B-B14F-4D97-AF65-F5344CB8AC3E}">
        <p14:creationId xmlns:p14="http://schemas.microsoft.com/office/powerpoint/2010/main" val="2094786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t>
            </a:r>
          </a:p>
          <a:p>
            <a:r>
              <a:rPr lang="en-GB" dirty="0" smtClean="0"/>
              <a:t>F</a:t>
            </a:r>
          </a:p>
          <a:p>
            <a:r>
              <a:rPr lang="en-GB" dirty="0" smtClean="0"/>
              <a:t>T</a:t>
            </a:r>
          </a:p>
          <a:p>
            <a:r>
              <a:rPr lang="en-GB" dirty="0" smtClean="0"/>
              <a:t>T</a:t>
            </a:r>
          </a:p>
          <a:p>
            <a:r>
              <a:rPr lang="en-GB" dirty="0" smtClean="0"/>
              <a:t>T</a:t>
            </a:r>
          </a:p>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50</a:t>
            </a:fld>
            <a:endParaRPr lang="en-GB"/>
          </a:p>
        </p:txBody>
      </p:sp>
    </p:spTree>
    <p:extLst>
      <p:ext uri="{BB962C8B-B14F-4D97-AF65-F5344CB8AC3E}">
        <p14:creationId xmlns:p14="http://schemas.microsoft.com/office/powerpoint/2010/main" val="4045913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t>
            </a:r>
          </a:p>
          <a:p>
            <a:r>
              <a:rPr lang="en-GB" dirty="0" smtClean="0"/>
              <a:t>T</a:t>
            </a:r>
          </a:p>
          <a:p>
            <a:r>
              <a:rPr lang="en-GB" dirty="0" smtClean="0"/>
              <a:t>T</a:t>
            </a:r>
          </a:p>
          <a:p>
            <a:r>
              <a:rPr lang="en-GB" dirty="0" smtClean="0"/>
              <a:t>T</a:t>
            </a:r>
          </a:p>
          <a:p>
            <a:r>
              <a:rPr lang="en-GB" dirty="0" smtClean="0"/>
              <a:t>T</a:t>
            </a:r>
          </a:p>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51</a:t>
            </a:fld>
            <a:endParaRPr lang="en-GB"/>
          </a:p>
        </p:txBody>
      </p:sp>
    </p:spTree>
    <p:extLst>
      <p:ext uri="{BB962C8B-B14F-4D97-AF65-F5344CB8AC3E}">
        <p14:creationId xmlns:p14="http://schemas.microsoft.com/office/powerpoint/2010/main" val="395873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 need 2 slides !</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12</a:t>
            </a:fld>
            <a:endParaRPr lang="en-GB"/>
          </a:p>
        </p:txBody>
      </p:sp>
    </p:spTree>
    <p:extLst>
      <p:ext uri="{BB962C8B-B14F-4D97-AF65-F5344CB8AC3E}">
        <p14:creationId xmlns:p14="http://schemas.microsoft.com/office/powerpoint/2010/main" val="209478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cap="flat"/>
        </p:spPr>
      </p:sp>
      <p:sp>
        <p:nvSpPr>
          <p:cNvPr id="57347" name="Rectangle 3"/>
          <p:cNvSpPr>
            <a:spLocks noGrp="1" noChangeArrowheads="1"/>
          </p:cNvSpPr>
          <p:nvPr>
            <p:ph type="body" idx="1"/>
          </p:nvPr>
        </p:nvSpPr>
        <p:spPr>
          <a:noFill/>
        </p:spPr>
        <p:txBody>
          <a:bodyPr/>
          <a:lstStyle/>
          <a:p>
            <a:pPr eaLnBrk="1" hangingPunct="1"/>
            <a:r>
              <a:rPr lang="en-US" altLang="en-US" dirty="0" smtClean="0"/>
              <a:t>Same as slide 11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 this</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17</a:t>
            </a:fld>
            <a:endParaRPr lang="en-GB"/>
          </a:p>
        </p:txBody>
      </p:sp>
    </p:spTree>
    <p:extLst>
      <p:ext uri="{BB962C8B-B14F-4D97-AF65-F5344CB8AC3E}">
        <p14:creationId xmlns:p14="http://schemas.microsoft.com/office/powerpoint/2010/main" val="286014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19</a:t>
            </a:fld>
            <a:endParaRPr lang="en-GB"/>
          </a:p>
        </p:txBody>
      </p:sp>
    </p:spTree>
    <p:extLst>
      <p:ext uri="{BB962C8B-B14F-4D97-AF65-F5344CB8AC3E}">
        <p14:creationId xmlns:p14="http://schemas.microsoft.com/office/powerpoint/2010/main" val="85081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20</a:t>
            </a:fld>
            <a:endParaRPr lang="en-GB"/>
          </a:p>
        </p:txBody>
      </p:sp>
    </p:spTree>
    <p:extLst>
      <p:ext uri="{BB962C8B-B14F-4D97-AF65-F5344CB8AC3E}">
        <p14:creationId xmlns:p14="http://schemas.microsoft.com/office/powerpoint/2010/main" val="152674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Animate</a:t>
            </a:r>
            <a:r>
              <a:rPr lang="en-GB" baseline="0" dirty="0" smtClean="0"/>
              <a:t> so each come in separately ?</a:t>
            </a:r>
          </a:p>
          <a:p>
            <a:endParaRPr lang="en-GB" baseline="0" dirty="0" smtClean="0"/>
          </a:p>
          <a:p>
            <a:r>
              <a:rPr lang="en-GB" baseline="0" dirty="0" smtClean="0"/>
              <a:t>IRMER mentioned without saying what it is</a:t>
            </a:r>
            <a:endParaRPr lang="en-GB" dirty="0"/>
          </a:p>
        </p:txBody>
      </p:sp>
      <p:sp>
        <p:nvSpPr>
          <p:cNvPr id="4" name="Slide Number Placeholder 3"/>
          <p:cNvSpPr>
            <a:spLocks noGrp="1"/>
          </p:cNvSpPr>
          <p:nvPr>
            <p:ph type="sldNum" sz="quarter" idx="10"/>
          </p:nvPr>
        </p:nvSpPr>
        <p:spPr/>
        <p:txBody>
          <a:bodyPr/>
          <a:lstStyle/>
          <a:p>
            <a:pPr>
              <a:defRPr/>
            </a:pPr>
            <a:fld id="{020DE4C4-A685-4CF9-BE7F-60AAC481FE10}" type="slidenum">
              <a:rPr lang="en-GB" smtClean="0"/>
              <a:pPr>
                <a:defRPr/>
              </a:pPr>
              <a:t>21</a:t>
            </a:fld>
            <a:endParaRPr lang="en-GB"/>
          </a:p>
        </p:txBody>
      </p:sp>
    </p:spTree>
    <p:extLst>
      <p:ext uri="{BB962C8B-B14F-4D97-AF65-F5344CB8AC3E}">
        <p14:creationId xmlns:p14="http://schemas.microsoft.com/office/powerpoint/2010/main" val="398212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5.png"/><Relationship Id="rId5" Type="http://schemas.openxmlformats.org/officeDocument/2006/relationships/tags" Target="../tags/tag11.xml"/><Relationship Id="rId10" Type="http://schemas.openxmlformats.org/officeDocument/2006/relationships/image" Target="../media/image7.png"/><Relationship Id="rId4" Type="http://schemas.openxmlformats.org/officeDocument/2006/relationships/tags" Target="../tags/tag10.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863" y="0"/>
            <a:ext cx="31321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PICTSLogo"/>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3132138" y="5229225"/>
            <a:ext cx="28098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custDataLst>
              <p:tags r:id="rId1"/>
            </p:custDataLst>
          </p:nvPr>
        </p:nvSpPr>
        <p:spPr bwMode="auto">
          <a:xfrm>
            <a:off x="1600200" y="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7" name="Text Box 7"/>
          <p:cNvSpPr txBox="1">
            <a:spLocks noChangeArrowheads="1"/>
          </p:cNvSpPr>
          <p:nvPr>
            <p:custDataLst>
              <p:tags r:id="rId2"/>
            </p:custDataLst>
          </p:nvPr>
        </p:nvSpPr>
        <p:spPr bwMode="auto">
          <a:xfrm>
            <a:off x="3871913" y="5391150"/>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sz="2600" b="1" smtClean="0"/>
          </a:p>
        </p:txBody>
      </p:sp>
      <p:pic>
        <p:nvPicPr>
          <p:cNvPr id="8"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9146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5"/>
          <p:cNvSpPr>
            <a:spLocks noChangeArrowheads="1"/>
          </p:cNvSpPr>
          <p:nvPr>
            <p:custDataLst>
              <p:tags r:id="rId3"/>
            </p:custDataLst>
          </p:nvPr>
        </p:nvSpPr>
        <p:spPr bwMode="black">
          <a:xfrm>
            <a:off x="0" y="2787650"/>
            <a:ext cx="9144000" cy="71438"/>
          </a:xfrm>
          <a:prstGeom prst="rect">
            <a:avLst/>
          </a:prstGeom>
          <a:solidFill>
            <a:schemeClr val="tx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16"/>
          <p:cNvSpPr>
            <a:spLocks noChangeArrowheads="1"/>
          </p:cNvSpPr>
          <p:nvPr>
            <p:custDataLst>
              <p:tags r:id="rId4"/>
            </p:custDataLst>
          </p:nvPr>
        </p:nvSpPr>
        <p:spPr bwMode="gray">
          <a:xfrm>
            <a:off x="2895600" y="2819400"/>
            <a:ext cx="6248400" cy="685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5125" y="0"/>
            <a:ext cx="310673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subTitle" idx="1"/>
            <p:custDataLst>
              <p:tags r:id="rId5"/>
            </p:custDataLst>
          </p:nvPr>
        </p:nvSpPr>
        <p:spPr bwMode="grayWhite">
          <a:xfrm>
            <a:off x="2895600" y="3573463"/>
            <a:ext cx="6019800" cy="457200"/>
          </a:xfrm>
          <a:solidFill>
            <a:schemeClr val="tx1"/>
          </a:solidFill>
        </p:spPr>
        <p:txBody>
          <a:bodyPr/>
          <a:lstStyle>
            <a:lvl1pPr marL="0" indent="0">
              <a:buFont typeface="Wingdings" pitchFamily="2" charset="2"/>
              <a:buNone/>
              <a:defRPr sz="2800">
                <a:solidFill>
                  <a:schemeClr val="accent1"/>
                </a:solidFill>
              </a:defRPr>
            </a:lvl1pPr>
          </a:lstStyle>
          <a:p>
            <a:pPr lvl="0"/>
            <a:r>
              <a:rPr lang="en-GB" noProof="0" dirty="0" smtClean="0"/>
              <a:t>Click to edit Master subtitle style</a:t>
            </a:r>
          </a:p>
        </p:txBody>
      </p:sp>
      <p:sp>
        <p:nvSpPr>
          <p:cNvPr id="15377" name="Rectangle 17"/>
          <p:cNvSpPr>
            <a:spLocks noGrp="1" noChangeArrowheads="1"/>
          </p:cNvSpPr>
          <p:nvPr>
            <p:ph type="ctrTitle"/>
            <p:custDataLst>
              <p:tags r:id="rId6"/>
            </p:custDataLst>
          </p:nvPr>
        </p:nvSpPr>
        <p:spPr bwMode="ltGray">
          <a:xfrm>
            <a:off x="2916238" y="2819400"/>
            <a:ext cx="6227762" cy="685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l">
              <a:defRPr>
                <a:solidFill>
                  <a:schemeClr val="tx2"/>
                </a:solidFill>
              </a:defRPr>
            </a:lvl1pPr>
          </a:lstStyle>
          <a:p>
            <a:pPr lvl="0"/>
            <a:r>
              <a:rPr lang="en-GB" noProof="0" dirty="0" smtClean="0"/>
              <a:t>Data Quality</a:t>
            </a:r>
          </a:p>
        </p:txBody>
      </p:sp>
    </p:spTree>
    <p:extLst>
      <p:ext uri="{BB962C8B-B14F-4D97-AF65-F5344CB8AC3E}">
        <p14:creationId xmlns:p14="http://schemas.microsoft.com/office/powerpoint/2010/main" val="151313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806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28600"/>
            <a:ext cx="2195513" cy="636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228600"/>
            <a:ext cx="6437312" cy="636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017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9838" y="228600"/>
            <a:ext cx="5184775" cy="463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9388" y="1412875"/>
            <a:ext cx="4316412"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316413"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4674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5263" y="228600"/>
            <a:ext cx="8015287" cy="914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09600" y="1600200"/>
            <a:ext cx="7924800" cy="4419600"/>
          </a:xfrm>
        </p:spPr>
        <p:txBody>
          <a:bodyPr/>
          <a:lstStyle/>
          <a:p>
            <a:pPr lvl="0"/>
            <a:endParaRPr lang="en-GB" noProof="0" smtClean="0"/>
          </a:p>
        </p:txBody>
      </p:sp>
      <p:sp>
        <p:nvSpPr>
          <p:cNvPr id="4" name="Rectangle 8"/>
          <p:cNvSpPr>
            <a:spLocks noGrp="1" noChangeArrowheads="1"/>
          </p:cNvSpPr>
          <p:nvPr>
            <p:ph type="dt" sz="half" idx="10"/>
            <p:custDataLst>
              <p:tags r:id="rId2"/>
            </p:custDataLst>
          </p:nvPr>
        </p:nvSpPr>
        <p:spPr>
          <a:xfrm>
            <a:off x="457200" y="6248400"/>
            <a:ext cx="2133600" cy="457200"/>
          </a:xfrm>
          <a:prstGeom prst="rect">
            <a:avLst/>
          </a:prstGeom>
          <a:ln/>
        </p:spPr>
        <p:txBody>
          <a:bodyPr/>
          <a:lstStyle>
            <a:lvl1pPr>
              <a:defRPr/>
            </a:lvl1pPr>
          </a:lstStyle>
          <a:p>
            <a:pPr>
              <a:defRPr/>
            </a:pPr>
            <a:endParaRPr lang="en-GB"/>
          </a:p>
        </p:txBody>
      </p:sp>
      <p:sp>
        <p:nvSpPr>
          <p:cNvPr id="5" name="Rectangle 9"/>
          <p:cNvSpPr>
            <a:spLocks noGrp="1" noChangeArrowheads="1"/>
          </p:cNvSpPr>
          <p:nvPr>
            <p:ph type="ftr" sz="quarter" idx="11"/>
            <p:custDataLst>
              <p:tags r:id="rId3"/>
            </p:custDataLst>
          </p:nvPr>
        </p:nvSpPr>
        <p:spPr>
          <a:xfrm>
            <a:off x="3124200" y="6248400"/>
            <a:ext cx="2895600" cy="457200"/>
          </a:xfrm>
          <a:prstGeom prst="rect">
            <a:avLst/>
          </a:prstGeom>
          <a:ln/>
        </p:spPr>
        <p:txBody>
          <a:bodyPr/>
          <a:lstStyle>
            <a:lvl1pPr>
              <a:defRPr/>
            </a:lvl1pPr>
          </a:lstStyle>
          <a:p>
            <a:pPr>
              <a:defRPr/>
            </a:pPr>
            <a:endParaRPr lang="en-GB"/>
          </a:p>
        </p:txBody>
      </p:sp>
      <p:sp>
        <p:nvSpPr>
          <p:cNvPr id="6" name="Rectangle 10"/>
          <p:cNvSpPr>
            <a:spLocks noGrp="1" noChangeArrowheads="1"/>
          </p:cNvSpPr>
          <p:nvPr>
            <p:ph type="sldNum" sz="quarter" idx="12"/>
            <p:custDataLst>
              <p:tags r:id="rId4"/>
            </p:custDataLst>
          </p:nvPr>
        </p:nvSpPr>
        <p:spPr>
          <a:xfrm>
            <a:off x="6553200" y="6248400"/>
            <a:ext cx="2133600" cy="457200"/>
          </a:xfrm>
          <a:prstGeom prst="rect">
            <a:avLst/>
          </a:prstGeom>
          <a:ln/>
        </p:spPr>
        <p:txBody>
          <a:bodyPr/>
          <a:lstStyle>
            <a:lvl1pPr>
              <a:defRPr/>
            </a:lvl1pPr>
          </a:lstStyle>
          <a:p>
            <a:pPr>
              <a:defRPr/>
            </a:pPr>
            <a:fld id="{D6FD6A2B-51A1-4559-A52C-813AC0D383B4}" type="slidenum">
              <a:rPr lang="en-GB"/>
              <a:pPr>
                <a:defRPr/>
              </a:pPr>
              <a:t>‹#›</a:t>
            </a:fld>
            <a:endParaRPr lang="en-GB"/>
          </a:p>
        </p:txBody>
      </p:sp>
    </p:spTree>
    <p:extLst>
      <p:ext uri="{BB962C8B-B14F-4D97-AF65-F5344CB8AC3E}">
        <p14:creationId xmlns:p14="http://schemas.microsoft.com/office/powerpoint/2010/main" val="1324146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97003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77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Content Placeholder 2"/>
          <p:cNvSpPr>
            <a:spLocks noGrp="1"/>
          </p:cNvSpPr>
          <p:nvPr>
            <p:ph sz="half" idx="1"/>
            <p:custDataLst>
              <p:tags r:id="rId2"/>
            </p:custDataLst>
          </p:nvPr>
        </p:nvSpPr>
        <p:spPr>
          <a:xfrm>
            <a:off x="179388" y="1412875"/>
            <a:ext cx="43164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custDataLst>
              <p:tags r:id="rId3"/>
            </p:custDataLst>
          </p:nvPr>
        </p:nvSpPr>
        <p:spPr>
          <a:xfrm>
            <a:off x="4648200" y="1412875"/>
            <a:ext cx="4316413"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52635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263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040644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26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103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custDataLst>
              <p:tags r:id="rId2"/>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07064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oleObject" Target="../embeddings/oleObject2.bin"/><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vmlDrawing" Target="../drawings/vmlDrawing1.vml"/><Relationship Id="rId23" Type="http://schemas.openxmlformats.org/officeDocument/2006/relationships/image" Target="../media/image4.png"/><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3.png"/><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custDataLst>
              <p:tags r:id="rId16"/>
            </p:custDataLst>
          </p:nvPr>
        </p:nvSpPr>
        <p:spPr bwMode="auto">
          <a:xfrm>
            <a:off x="179388" y="1412875"/>
            <a:ext cx="878522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7" name="Rectangle 2"/>
          <p:cNvSpPr>
            <a:spLocks noChangeArrowheads="1"/>
          </p:cNvSpPr>
          <p:nvPr>
            <p:custDataLst>
              <p:tags r:id="rId17"/>
            </p:custDataLst>
          </p:nvPr>
        </p:nvSpPr>
        <p:spPr bwMode="ltGray">
          <a:xfrm>
            <a:off x="11113" y="-6350"/>
            <a:ext cx="9132887" cy="1125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28" name="Rectangle 10"/>
          <p:cNvSpPr>
            <a:spLocks noGrp="1" noChangeArrowheads="1"/>
          </p:cNvSpPr>
          <p:nvPr>
            <p:ph type="title"/>
            <p:custDataLst>
              <p:tags r:id="rId18"/>
            </p:custDataLst>
          </p:nvPr>
        </p:nvSpPr>
        <p:spPr bwMode="auto">
          <a:xfrm>
            <a:off x="3779838" y="228600"/>
            <a:ext cx="51847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grpSp>
        <p:nvGrpSpPr>
          <p:cNvPr id="1029" name="Group 15"/>
          <p:cNvGrpSpPr>
            <a:grpSpLocks/>
          </p:cNvGrpSpPr>
          <p:nvPr/>
        </p:nvGrpSpPr>
        <p:grpSpPr bwMode="auto">
          <a:xfrm>
            <a:off x="0" y="1109663"/>
            <a:ext cx="9144000" cy="169862"/>
            <a:chOff x="0" y="699"/>
            <a:chExt cx="5760" cy="107"/>
          </a:xfrm>
        </p:grpSpPr>
        <p:sp>
          <p:nvSpPr>
            <p:cNvPr id="1036" name="Rectangle 16"/>
            <p:cNvSpPr>
              <a:spLocks noChangeArrowheads="1"/>
            </p:cNvSpPr>
            <p:nvPr userDrawn="1">
              <p:custDataLst>
                <p:tags r:id="rId20"/>
              </p:custDataLst>
            </p:nvPr>
          </p:nvSpPr>
          <p:spPr bwMode="gray">
            <a:xfrm>
              <a:off x="0" y="699"/>
              <a:ext cx="5760" cy="4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37" name="Rectangle 17"/>
            <p:cNvSpPr>
              <a:spLocks noChangeArrowheads="1"/>
            </p:cNvSpPr>
            <p:nvPr userDrawn="1">
              <p:custDataLst>
                <p:tags r:id="rId21"/>
              </p:custDataLst>
            </p:nvPr>
          </p:nvSpPr>
          <p:spPr bwMode="gray">
            <a:xfrm>
              <a:off x="1476" y="713"/>
              <a:ext cx="4284" cy="9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pic>
        <p:nvPicPr>
          <p:cNvPr id="1030" name="Picture 20" descr="PICTSLogo"/>
          <p:cNvPicPr>
            <a:picLocks noChangeAspect="1" noChangeArrowheads="1"/>
          </p:cNvPicPr>
          <p:nvPr/>
        </p:nvPicPr>
        <p:blipFill>
          <a:blip r:embed="rId23">
            <a:lum bright="70000" contrast="-70000"/>
            <a:extLst>
              <a:ext uri="{28A0092B-C50C-407E-A947-70E740481C1C}">
                <a14:useLocalDpi xmlns:a14="http://schemas.microsoft.com/office/drawing/2010/main" val="0"/>
              </a:ext>
            </a:extLst>
          </a:blip>
          <a:srcRect/>
          <a:stretch>
            <a:fillRect/>
          </a:stretch>
        </p:blipFill>
        <p:spPr bwMode="auto">
          <a:xfrm>
            <a:off x="3132138" y="5229225"/>
            <a:ext cx="28098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57" name="Group 21"/>
          <p:cNvGrpSpPr>
            <a:grpSpLocks/>
          </p:cNvGrpSpPr>
          <p:nvPr>
            <p:custDataLst>
              <p:tags r:id="rId19"/>
            </p:custDataLst>
          </p:nvPr>
        </p:nvGrpSpPr>
        <p:grpSpPr bwMode="auto">
          <a:xfrm>
            <a:off x="-7938" y="-11113"/>
            <a:ext cx="3651251" cy="1123951"/>
            <a:chOff x="-1" y="-7"/>
            <a:chExt cx="2300" cy="708"/>
          </a:xfrm>
        </p:grpSpPr>
        <p:graphicFrame>
          <p:nvGraphicFramePr>
            <p:cNvPr id="1033" name="Object 8"/>
            <p:cNvGraphicFramePr>
              <a:graphicFrameLocks noChangeAspect="1"/>
            </p:cNvGraphicFramePr>
            <p:nvPr userDrawn="1"/>
          </p:nvGraphicFramePr>
          <p:xfrm>
            <a:off x="1519" y="-7"/>
            <a:ext cx="780" cy="706"/>
          </p:xfrm>
          <a:graphic>
            <a:graphicData uri="http://schemas.openxmlformats.org/presentationml/2006/ole">
              <mc:AlternateContent xmlns:mc="http://schemas.openxmlformats.org/markup-compatibility/2006">
                <mc:Choice xmlns:v="urn:schemas-microsoft-com:vml" Requires="v">
                  <p:oleObj spid="_x0000_s1420" name="Image" r:id="rId24" imgW="3646321" imgH="3931376" progId="Photoshop.Image.6">
                    <p:embed/>
                  </p:oleObj>
                </mc:Choice>
                <mc:Fallback>
                  <p:oleObj name="Image" r:id="rId24" imgW="3646321" imgH="3931376" progId="Photoshop.Image.6">
                    <p:embed/>
                    <p:pic>
                      <p:nvPicPr>
                        <p:cNvPr id="0" name="Object 8"/>
                        <p:cNvPicPr>
                          <a:picLocks noChangeAspect="1" noChangeArrowheads="1"/>
                        </p:cNvPicPr>
                        <p:nvPr/>
                      </p:nvPicPr>
                      <p:blipFill>
                        <a:blip r:embed="rId25">
                          <a:extLst>
                            <a:ext uri="{28A0092B-C50C-407E-A947-70E740481C1C}">
                              <a14:useLocalDpi xmlns:a14="http://schemas.microsoft.com/office/drawing/2010/main" val="0"/>
                            </a:ext>
                          </a:extLst>
                        </a:blip>
                        <a:srcRect b="11470"/>
                        <a:stretch>
                          <a:fillRect/>
                        </a:stretch>
                      </p:blipFill>
                      <p:spPr bwMode="auto">
                        <a:xfrm>
                          <a:off x="1519" y="-7"/>
                          <a:ext cx="780"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9"/>
            <p:cNvGraphicFramePr>
              <a:graphicFrameLocks noChangeAspect="1"/>
            </p:cNvGraphicFramePr>
            <p:nvPr userDrawn="1"/>
          </p:nvGraphicFramePr>
          <p:xfrm>
            <a:off x="-1" y="-7"/>
            <a:ext cx="737" cy="708"/>
          </p:xfrm>
          <a:graphic>
            <a:graphicData uri="http://schemas.openxmlformats.org/presentationml/2006/ole">
              <mc:AlternateContent xmlns:mc="http://schemas.openxmlformats.org/markup-compatibility/2006">
                <mc:Choice xmlns:v="urn:schemas-microsoft-com:vml" Requires="v">
                  <p:oleObj spid="_x0000_s1421" name="Image" r:id="rId26" imgW="2575783" imgH="2545301" progId="Photoshop.Image.6">
                    <p:embed/>
                  </p:oleObj>
                </mc:Choice>
                <mc:Fallback>
                  <p:oleObj name="Image" r:id="rId26" imgW="2575783" imgH="2545301" progId="Photoshop.Image.6">
                    <p:embed/>
                    <p:pic>
                      <p:nvPicPr>
                        <p:cNvPr id="0" name="Object 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 y="-7"/>
                          <a:ext cx="737" cy="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5" name="Picture 18"/>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737" y="-5"/>
              <a:ext cx="782"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36"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7" r:id="rId13"/>
  </p:sldLayoutIdLst>
  <p:timing>
    <p:tnLst>
      <p:par>
        <p:cTn id="1" dur="indefinite" restart="never" nodeType="tmRoot"/>
      </p:par>
    </p:tnLst>
  </p:timing>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Arial" charset="0"/>
        </a:defRPr>
      </a:lvl2pPr>
      <a:lvl3pPr algn="r" rtl="0" eaLnBrk="0" fontAlgn="base" hangingPunct="0">
        <a:spcBef>
          <a:spcPct val="0"/>
        </a:spcBef>
        <a:spcAft>
          <a:spcPct val="0"/>
        </a:spcAft>
        <a:defRPr sz="2800">
          <a:solidFill>
            <a:schemeClr val="bg1"/>
          </a:solidFill>
          <a:latin typeface="Arial" charset="0"/>
        </a:defRPr>
      </a:lvl3pPr>
      <a:lvl4pPr algn="r" rtl="0" eaLnBrk="0" fontAlgn="base" hangingPunct="0">
        <a:spcBef>
          <a:spcPct val="0"/>
        </a:spcBef>
        <a:spcAft>
          <a:spcPct val="0"/>
        </a:spcAft>
        <a:defRPr sz="2800">
          <a:solidFill>
            <a:schemeClr val="bg1"/>
          </a:solidFill>
          <a:latin typeface="Arial" charset="0"/>
        </a:defRPr>
      </a:lvl4pPr>
      <a:lvl5pPr algn="r" rtl="0" eaLnBrk="0" fontAlgn="base" hangingPunct="0">
        <a:spcBef>
          <a:spcPct val="0"/>
        </a:spcBef>
        <a:spcAft>
          <a:spcPct val="0"/>
        </a:spcAft>
        <a:defRPr sz="2800">
          <a:solidFill>
            <a:schemeClr val="bg1"/>
          </a:solidFill>
          <a:latin typeface="Arial" charset="0"/>
        </a:defRPr>
      </a:lvl5pPr>
      <a:lvl6pPr marL="457200" algn="r" rtl="0" fontAlgn="base">
        <a:spcBef>
          <a:spcPct val="0"/>
        </a:spcBef>
        <a:spcAft>
          <a:spcPct val="0"/>
        </a:spcAft>
        <a:defRPr sz="2800">
          <a:solidFill>
            <a:schemeClr val="bg1"/>
          </a:solidFill>
          <a:latin typeface="Arial" charset="0"/>
        </a:defRPr>
      </a:lvl6pPr>
      <a:lvl7pPr marL="914400" algn="r" rtl="0" fontAlgn="base">
        <a:spcBef>
          <a:spcPct val="0"/>
        </a:spcBef>
        <a:spcAft>
          <a:spcPct val="0"/>
        </a:spcAft>
        <a:defRPr sz="2800">
          <a:solidFill>
            <a:schemeClr val="bg1"/>
          </a:solidFill>
          <a:latin typeface="Arial" charset="0"/>
        </a:defRPr>
      </a:lvl7pPr>
      <a:lvl8pPr marL="1371600" algn="r" rtl="0" fontAlgn="base">
        <a:spcBef>
          <a:spcPct val="0"/>
        </a:spcBef>
        <a:spcAft>
          <a:spcPct val="0"/>
        </a:spcAft>
        <a:defRPr sz="2800">
          <a:solidFill>
            <a:schemeClr val="bg1"/>
          </a:solidFill>
          <a:latin typeface="Arial" charset="0"/>
        </a:defRPr>
      </a:lvl8pPr>
      <a:lvl9pPr marL="1828800" algn="r" rtl="0" fontAlgn="base">
        <a:spcBef>
          <a:spcPct val="0"/>
        </a:spcBef>
        <a:spcAft>
          <a:spcPct val="0"/>
        </a:spcAft>
        <a:defRPr sz="28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4.xml"/><Relationship Id="rId7"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0.xml"/><Relationship Id="rId7" Type="http://schemas.openxmlformats.org/officeDocument/2006/relationships/image" Target="../media/image17.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6.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tags" Target="../tags/tag91.xml"/><Relationship Id="rId3" Type="http://schemas.openxmlformats.org/officeDocument/2006/relationships/tags" Target="../tags/tag55.xml"/><Relationship Id="rId21" Type="http://schemas.openxmlformats.org/officeDocument/2006/relationships/tags" Target="../tags/tag73.xml"/><Relationship Id="rId34" Type="http://schemas.openxmlformats.org/officeDocument/2006/relationships/tags" Target="../tags/tag86.xml"/><Relationship Id="rId42" Type="http://schemas.openxmlformats.org/officeDocument/2006/relationships/tags" Target="../tags/tag94.xml"/><Relationship Id="rId47" Type="http://schemas.openxmlformats.org/officeDocument/2006/relationships/tags" Target="../tags/tag99.xml"/><Relationship Id="rId50" Type="http://schemas.openxmlformats.org/officeDocument/2006/relationships/tags" Target="../tags/tag102.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tags" Target="../tags/tag85.xml"/><Relationship Id="rId38" Type="http://schemas.openxmlformats.org/officeDocument/2006/relationships/tags" Target="../tags/tag90.xml"/><Relationship Id="rId46" Type="http://schemas.openxmlformats.org/officeDocument/2006/relationships/tags" Target="../tags/tag98.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tags" Target="../tags/tag81.xml"/><Relationship Id="rId41" Type="http://schemas.openxmlformats.org/officeDocument/2006/relationships/tags" Target="../tags/tag93.xml"/><Relationship Id="rId54" Type="http://schemas.openxmlformats.org/officeDocument/2006/relationships/slideLayout" Target="../slideLayouts/slideLayout13.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37" Type="http://schemas.openxmlformats.org/officeDocument/2006/relationships/tags" Target="../tags/tag89.xml"/><Relationship Id="rId40" Type="http://schemas.openxmlformats.org/officeDocument/2006/relationships/tags" Target="../tags/tag92.xml"/><Relationship Id="rId45" Type="http://schemas.openxmlformats.org/officeDocument/2006/relationships/tags" Target="../tags/tag97.xml"/><Relationship Id="rId53" Type="http://schemas.openxmlformats.org/officeDocument/2006/relationships/tags" Target="../tags/tag105.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tags" Target="../tags/tag88.xml"/><Relationship Id="rId49" Type="http://schemas.openxmlformats.org/officeDocument/2006/relationships/tags" Target="../tags/tag101.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tags" Target="../tags/tag83.xml"/><Relationship Id="rId44" Type="http://schemas.openxmlformats.org/officeDocument/2006/relationships/tags" Target="../tags/tag96.xml"/><Relationship Id="rId52" Type="http://schemas.openxmlformats.org/officeDocument/2006/relationships/tags" Target="../tags/tag104.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 Id="rId35" Type="http://schemas.openxmlformats.org/officeDocument/2006/relationships/tags" Target="../tags/tag87.xml"/><Relationship Id="rId43" Type="http://schemas.openxmlformats.org/officeDocument/2006/relationships/tags" Target="../tags/tag95.xml"/><Relationship Id="rId48" Type="http://schemas.openxmlformats.org/officeDocument/2006/relationships/tags" Target="../tags/tag100.xml"/><Relationship Id="rId8" Type="http://schemas.openxmlformats.org/officeDocument/2006/relationships/tags" Target="../tags/tag60.xml"/><Relationship Id="rId51" Type="http://schemas.openxmlformats.org/officeDocument/2006/relationships/tags" Target="../tags/tag103.xml"/></Relationships>
</file>

<file path=ppt/slides/_rels/slide1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21.png"/><Relationship Id="rId5" Type="http://schemas.openxmlformats.org/officeDocument/2006/relationships/slideLayout" Target="../slideLayouts/slideLayout9.xml"/><Relationship Id="rId4" Type="http://schemas.openxmlformats.org/officeDocument/2006/relationships/tags" Target="../tags/tag109.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12.xml"/><Relationship Id="rId7" Type="http://schemas.openxmlformats.org/officeDocument/2006/relationships/notesSlide" Target="../notesSlides/notesSlide5.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6.xml"/><Relationship Id="rId5" Type="http://schemas.openxmlformats.org/officeDocument/2006/relationships/tags" Target="../tags/tag114.xml"/><Relationship Id="rId4" Type="http://schemas.openxmlformats.org/officeDocument/2006/relationships/tags" Target="../tags/tag113.xml"/></Relationships>
</file>

<file path=ppt/slides/_rels/slide17.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23.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4.xml"/><Relationship Id="rId7" Type="http://schemas.openxmlformats.org/officeDocument/2006/relationships/image" Target="../media/image24.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hyperlink" Target="mailto:diana.nicholson@nhs.ne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35.xml"/><Relationship Id="rId7" Type="http://schemas.openxmlformats.org/officeDocument/2006/relationships/hyperlink" Target="http://nww.irefer.nhs.uk/" TargetMode="Externa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136.xml"/><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41.xml"/><Relationship Id="rId7" Type="http://schemas.openxmlformats.org/officeDocument/2006/relationships/image" Target="../media/image32.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2.xml"/><Relationship Id="rId5" Type="http://schemas.openxmlformats.org/officeDocument/2006/relationships/tags" Target="../tags/tag143.xml"/><Relationship Id="rId4" Type="http://schemas.openxmlformats.org/officeDocument/2006/relationships/tags" Target="../tags/tag142.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46.xml"/><Relationship Id="rId7" Type="http://schemas.openxmlformats.org/officeDocument/2006/relationships/notesSlide" Target="../notesSlides/notesSlide1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2.xml"/><Relationship Id="rId5" Type="http://schemas.openxmlformats.org/officeDocument/2006/relationships/tags" Target="../tags/tag148.xml"/><Relationship Id="rId4" Type="http://schemas.openxmlformats.org/officeDocument/2006/relationships/tags" Target="../tags/tag147.xml"/><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37.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54.xml"/></Relationships>
</file>

<file path=ppt/slides/_rels/slide3.xml.rels><?xml version="1.0" encoding="UTF-8" standalone="yes"?>
<Relationships xmlns="http://schemas.openxmlformats.org/package/2006/relationships"><Relationship Id="rId8" Type="http://schemas.openxmlformats.org/officeDocument/2006/relationships/hyperlink" Target="mailto:nrowles@nhs.net" TargetMode="External"/><Relationship Id="rId3" Type="http://schemas.openxmlformats.org/officeDocument/2006/relationships/slideLayout" Target="../slideLayouts/slideLayout2.xml"/><Relationship Id="rId7" Type="http://schemas.openxmlformats.org/officeDocument/2006/relationships/hyperlink" Target="mailto:imagingit@nhs.net" TargetMode="External"/><Relationship Id="rId12" Type="http://schemas.openxmlformats.org/officeDocument/2006/relationships/hyperlink" Target="mailto:plymouthictservicedesk@nhs.net"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hyperlink" Target="mailto:christine.heales@nhs.net" TargetMode="External"/><Relationship Id="rId11" Type="http://schemas.openxmlformats.org/officeDocument/2006/relationships/hyperlink" Target="http://online.plymouthict.nhs.uk/" TargetMode="External"/><Relationship Id="rId5" Type="http://schemas.openxmlformats.org/officeDocument/2006/relationships/hyperlink" Target="mailto:plh-tr.SLCD-Imaging@nhs.net" TargetMode="External"/><Relationship Id="rId10" Type="http://schemas.openxmlformats.org/officeDocument/2006/relationships/hyperlink" Target="mailto:j.stevens4@nhs.net" TargetMode="External"/><Relationship Id="rId4" Type="http://schemas.openxmlformats.org/officeDocument/2006/relationships/hyperlink" Target="mailto:diana.nicholson@nhs.net" TargetMode="External"/><Relationship Id="rId9" Type="http://schemas.openxmlformats.org/officeDocument/2006/relationships/hyperlink" Target="mailto:ivor.jones@nhs.net"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37.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5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image" Target="../media/image38.png"/><Relationship Id="rId4"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tags" Target="../tags/tag16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tags" Target="../tags/tag16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tags" Target="../tags/tag16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 Id="rId4"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98.xml"/></Relationships>
</file>

<file path=ppt/slides/_rels/slide49.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20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mailto:nrowles@nhs.net" TargetMode="External"/><Relationship Id="rId13"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hyperlink" Target="mailto:imagingit@nhs.net" TargetMode="External"/><Relationship Id="rId12" Type="http://schemas.openxmlformats.org/officeDocument/2006/relationships/hyperlink" Target="mailto:plymouthictservicedesk@nhs.net" TargetMode="Externa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hyperlink" Target="mailto:christine.heales@nhs.net" TargetMode="External"/><Relationship Id="rId11" Type="http://schemas.openxmlformats.org/officeDocument/2006/relationships/hyperlink" Target="http://online.plymouthict.nhs.uk/" TargetMode="External"/><Relationship Id="rId5" Type="http://schemas.openxmlformats.org/officeDocument/2006/relationships/hyperlink" Target="mailto:plh-tr.SLCD-Imaging@nhs.net" TargetMode="External"/><Relationship Id="rId10" Type="http://schemas.openxmlformats.org/officeDocument/2006/relationships/hyperlink" Target="mailto:j.stevens4@nhs.net" TargetMode="External"/><Relationship Id="rId4" Type="http://schemas.openxmlformats.org/officeDocument/2006/relationships/hyperlink" Target="mailto:diana.nicholson@nhs.net" TargetMode="External"/><Relationship Id="rId9" Type="http://schemas.openxmlformats.org/officeDocument/2006/relationships/hyperlink" Target="mailto:ivor.jones@nhs.net"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custDataLst>
              <p:tags r:id="rId1"/>
            </p:custDataLst>
          </p:nvPr>
        </p:nvSpPr>
        <p:spPr/>
        <p:txBody>
          <a:bodyPr/>
          <a:lstStyle/>
          <a:p>
            <a:pPr eaLnBrk="1" hangingPunct="1">
              <a:lnSpc>
                <a:spcPct val="80000"/>
              </a:lnSpc>
            </a:pPr>
            <a:r>
              <a:rPr lang="en-GB" altLang="en-US" b="1" dirty="0">
                <a:solidFill>
                  <a:schemeClr val="bg1"/>
                </a:solidFill>
              </a:rPr>
              <a:t>Radiation Protection for Referrers</a:t>
            </a:r>
          </a:p>
        </p:txBody>
      </p:sp>
      <p:sp>
        <p:nvSpPr>
          <p:cNvPr id="2" name="Title 1"/>
          <p:cNvSpPr>
            <a:spLocks noGrp="1"/>
          </p:cNvSpPr>
          <p:nvPr>
            <p:ph type="ctrTitle"/>
            <p:custDataLst>
              <p:tags r:id="rId2"/>
            </p:custDataLst>
          </p:nvPr>
        </p:nvSpPr>
        <p:spPr>
          <a:xfrm>
            <a:off x="2916238" y="2819400"/>
            <a:ext cx="6227762" cy="685800"/>
          </a:xfrm>
        </p:spPr>
        <p:txBody>
          <a:bodyPr/>
          <a:lstStyle/>
          <a:p>
            <a:r>
              <a:rPr lang="en-GB" dirty="0" err="1" smtClean="0">
                <a:solidFill>
                  <a:schemeClr val="accent3"/>
                </a:solidFill>
              </a:rPr>
              <a:t>iCM</a:t>
            </a:r>
            <a:r>
              <a:rPr lang="en-GB" dirty="0" smtClean="0">
                <a:solidFill>
                  <a:schemeClr val="accent3"/>
                </a:solidFill>
              </a:rPr>
              <a:t> e-learning</a:t>
            </a:r>
            <a:endParaRPr lang="en-GB" dirty="0">
              <a:solidFill>
                <a:schemeClr val="accent3"/>
              </a:solidFill>
            </a:endParaRPr>
          </a:p>
        </p:txBody>
      </p:sp>
      <p:pic>
        <p:nvPicPr>
          <p:cNvPr id="5"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670314" y="4150948"/>
            <a:ext cx="324390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fade">
                                      <p:cBhvr>
                                        <p:cTn id="7" dur="2000"/>
                                        <p:tgtEl>
                                          <p:spTgt spid="2051">
                                            <p:bg/>
                                          </p:spTgt>
                                        </p:tgtEl>
                                      </p:cBhvr>
                                    </p:animEffect>
                                  </p:childTnLst>
                                </p:cTn>
                              </p:par>
                              <p:par>
                                <p:cTn id="8" presetID="3" presetClass="emph" presetSubtype="2" fill="hold" grpId="1" nodeType="withEffect">
                                  <p:stCondLst>
                                    <p:cond delay="0"/>
                                  </p:stCondLst>
                                  <p:childTnLst>
                                    <p:animClr clrSpc="rgb" dir="cw">
                                      <p:cBhvr override="childStyle">
                                        <p:cTn id="9" dur="2000" fill="hold"/>
                                        <p:tgtEl>
                                          <p:spTgt spid="2051">
                                            <p:txEl>
                                              <p:pRg st="0" end="0"/>
                                            </p:txEl>
                                          </p:spTgt>
                                        </p:tgtEl>
                                        <p:attrNameLst>
                                          <p:attrName>style.color</p:attrName>
                                        </p:attrNameLst>
                                      </p:cBhvr>
                                      <p:to>
                                        <a:schemeClr val="tx1"/>
                                      </p:to>
                                    </p:animClr>
                                  </p:childTnLst>
                                </p:cTn>
                              </p:par>
                              <p:par>
                                <p:cTn id="10" presetID="3" presetClass="emph" presetSubtype="2" fill="hold" grpId="2" nodeType="withEffect">
                                  <p:stCondLst>
                                    <p:cond delay="0"/>
                                  </p:stCondLst>
                                  <p:childTnLst>
                                    <p:animClr clrSpc="rgb" dir="cw">
                                      <p:cBhvr override="childStyle">
                                        <p:cTn id="11" dur="2000" fill="hold"/>
                                        <p:tgtEl>
                                          <p:spTgt spid="2051">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P spid="2051" grpId="1" build="p"/>
      <p:bldP spid="2051" grpId="2"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r>
              <a:rPr lang="en-GB" dirty="0" smtClean="0"/>
              <a:t>Properties of Ionising Radiation</a:t>
            </a:r>
            <a:endParaRPr lang="en-GB" dirty="0"/>
          </a:p>
        </p:txBody>
      </p:sp>
      <p:sp>
        <p:nvSpPr>
          <p:cNvPr id="4" name="Rectangle 3"/>
          <p:cNvSpPr/>
          <p:nvPr>
            <p:custDataLst>
              <p:tags r:id="rId2"/>
            </p:custDataLst>
          </p:nvPr>
        </p:nvSpPr>
        <p:spPr>
          <a:xfrm>
            <a:off x="5940152" y="1394774"/>
            <a:ext cx="3024336" cy="1962218"/>
          </a:xfrm>
          <a:prstGeom prst="rect">
            <a:avLst/>
          </a:prstGeom>
          <a:blipFill dpi="0" rotWithShape="1">
            <a:blip r:embed="rId7"/>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3"/>
          <p:cNvSpPr txBox="1">
            <a:spLocks noChangeArrowheads="1"/>
          </p:cNvSpPr>
          <p:nvPr>
            <p:custDataLst>
              <p:tags r:id="rId3"/>
            </p:custDataLst>
          </p:nvPr>
        </p:nvSpPr>
        <p:spPr bwMode="auto">
          <a:xfrm>
            <a:off x="495325" y="1592796"/>
            <a:ext cx="6264696" cy="147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eaLnBrk="1" hangingPunct="1">
              <a:buClr>
                <a:schemeClr val="tx1"/>
              </a:buClr>
              <a:buFont typeface="Wingdings" panose="05000000000000000000" pitchFamily="2" charset="2"/>
              <a:buChar char="§"/>
            </a:pPr>
            <a:r>
              <a:rPr lang="en-GB" altLang="en-US" sz="2400" kern="0" dirty="0" smtClean="0"/>
              <a:t>Ionising radiation is part of the electromagnetic spectrum and has properties similar to visible light and microwaves etc. </a:t>
            </a:r>
          </a:p>
        </p:txBody>
      </p:sp>
      <p:sp>
        <p:nvSpPr>
          <p:cNvPr id="6" name="Rectangle 3"/>
          <p:cNvSpPr txBox="1">
            <a:spLocks noChangeArrowheads="1"/>
          </p:cNvSpPr>
          <p:nvPr>
            <p:custDataLst>
              <p:tags r:id="rId4"/>
            </p:custDataLst>
          </p:nvPr>
        </p:nvSpPr>
        <p:spPr bwMode="auto">
          <a:xfrm>
            <a:off x="495325" y="3140968"/>
            <a:ext cx="626469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eaLnBrk="1" hangingPunct="1">
              <a:buClr>
                <a:schemeClr val="tx1"/>
              </a:buClr>
              <a:buNone/>
            </a:pPr>
            <a:endParaRPr lang="en-GB" altLang="en-US" sz="2400" kern="0" dirty="0" smtClean="0"/>
          </a:p>
          <a:p>
            <a:pPr eaLnBrk="1" hangingPunct="1">
              <a:buClr>
                <a:schemeClr val="tx1"/>
              </a:buClr>
              <a:buFont typeface="Wingdings" panose="05000000000000000000" pitchFamily="2" charset="2"/>
              <a:buChar char="§"/>
            </a:pPr>
            <a:r>
              <a:rPr lang="en-GB" altLang="en-US" sz="2400" kern="0" dirty="0" smtClean="0"/>
              <a:t>Ionising radiation has high energy and the ability to remove an electron creating ions which can cause biological damage and harm. </a:t>
            </a:r>
          </a:p>
          <a:p>
            <a:pPr marL="0" indent="0" eaLnBrk="1" hangingPunct="1">
              <a:buClr>
                <a:schemeClr val="tx1"/>
              </a:buClr>
              <a:buNone/>
            </a:pPr>
            <a:endParaRPr lang="en-GB" altLang="en-US" sz="2400" kern="0" dirty="0" smtClean="0"/>
          </a:p>
          <a:p>
            <a:pPr eaLnBrk="1" hangingPunct="1">
              <a:buClr>
                <a:schemeClr val="tx1"/>
              </a:buClr>
              <a:buFont typeface="Wingdings" panose="05000000000000000000" pitchFamily="2" charset="2"/>
              <a:buChar char="§"/>
            </a:pPr>
            <a:r>
              <a:rPr lang="en-GB" altLang="en-US" sz="2400" kern="0" dirty="0" smtClean="0">
                <a:sym typeface="Symbol" pitchFamily="18" charset="2"/>
              </a:rPr>
              <a:t>Types include X-rays,  (gamma) rays as well as ,  particles.</a:t>
            </a:r>
            <a:endParaRPr lang="en-GB" altLang="en-US" sz="2400" kern="0" dirty="0" smtClean="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2674" y="4653136"/>
            <a:ext cx="1474787"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0021" y="3645024"/>
            <a:ext cx="22558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1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45734" y="44624"/>
            <a:ext cx="5328717" cy="751582"/>
          </a:xfrm>
        </p:spPr>
        <p:txBody>
          <a:bodyPr/>
          <a:lstStyle/>
          <a:p>
            <a:pPr algn="l"/>
            <a:r>
              <a:rPr lang="en-GB" dirty="0" smtClean="0"/>
              <a:t>Biological Effects and Reactions from </a:t>
            </a:r>
            <a:r>
              <a:rPr lang="en-GB" dirty="0"/>
              <a:t>Radiation</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396177"/>
            <a:ext cx="3928032" cy="260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custDataLst>
              <p:tags r:id="rId2"/>
            </p:custDataLst>
          </p:nvPr>
        </p:nvSpPr>
        <p:spPr bwMode="auto">
          <a:xfrm>
            <a:off x="107504" y="1245687"/>
            <a:ext cx="5366467"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pPr marL="0" indent="0" eaLnBrk="1" hangingPunct="1">
              <a:buNone/>
            </a:pPr>
            <a:r>
              <a:rPr lang="en-GB" altLang="en-US" kern="0" dirty="0" smtClean="0"/>
              <a:t>Stochastic effects </a:t>
            </a:r>
          </a:p>
          <a:p>
            <a:pPr eaLnBrk="1" hangingPunct="1"/>
            <a:r>
              <a:rPr lang="en-GB" altLang="en-US" sz="2800" kern="0" dirty="0" smtClean="0"/>
              <a:t>Have a linear no threshold relationship with radiation exposure</a:t>
            </a:r>
          </a:p>
          <a:p>
            <a:pPr eaLnBrk="1" hangingPunct="1"/>
            <a:r>
              <a:rPr lang="en-GB" altLang="en-US" sz="2800" kern="0" dirty="0" smtClean="0"/>
              <a:t>i.e. there is no safe level of exposure.</a:t>
            </a:r>
          </a:p>
          <a:p>
            <a:pPr eaLnBrk="1" hangingPunct="1"/>
            <a:r>
              <a:rPr lang="en-GB" altLang="en-US" sz="2800" kern="0" dirty="0" smtClean="0"/>
              <a:t>The main concern is the risk of cancer.</a:t>
            </a:r>
          </a:p>
          <a:p>
            <a:pPr eaLnBrk="1" hangingPunct="1"/>
            <a:r>
              <a:rPr lang="en-GB" altLang="en-US" sz="2800" kern="0" dirty="0" smtClean="0"/>
              <a:t> </a:t>
            </a:r>
            <a:r>
              <a:rPr lang="en-GB" altLang="en-US" sz="2800" dirty="0"/>
              <a:t>Cancer induction latency</a:t>
            </a:r>
          </a:p>
          <a:p>
            <a:pPr lvl="1" eaLnBrk="1" hangingPunct="1"/>
            <a:r>
              <a:rPr lang="en-GB" altLang="en-US" dirty="0"/>
              <a:t>&gt; 2 years for leukaemia</a:t>
            </a:r>
          </a:p>
          <a:p>
            <a:pPr lvl="1" eaLnBrk="1" hangingPunct="1"/>
            <a:r>
              <a:rPr lang="en-GB" altLang="en-US" dirty="0"/>
              <a:t>&gt; 10 years for solid </a:t>
            </a:r>
            <a:r>
              <a:rPr lang="en-GB" altLang="en-US" dirty="0" smtClean="0"/>
              <a:t>tumours</a:t>
            </a:r>
            <a:endParaRPr lang="en-GB" altLang="en-US" dirty="0"/>
          </a:p>
          <a:p>
            <a:pPr eaLnBrk="1" hangingPunct="1"/>
            <a:endParaRPr lang="en-GB" altLang="en-US" sz="2800" kern="0" dirty="0" smtClean="0"/>
          </a:p>
          <a:p>
            <a:pPr lvl="1" eaLnBrk="1" hangingPunct="1">
              <a:buFont typeface="Wingdings" panose="05000000000000000000" pitchFamily="2" charset="2"/>
              <a:buChar char="§"/>
            </a:pPr>
            <a:endParaRPr lang="en-GB" altLang="en-US" sz="900" kern="0" dirty="0" smtClean="0"/>
          </a:p>
          <a:p>
            <a:pPr lvl="1" eaLnBrk="1" hangingPunct="1"/>
            <a:endParaRPr lang="en-GB" altLang="en-US" kern="0" dirty="0" smtClean="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971" y="4138398"/>
            <a:ext cx="3672408" cy="262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54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45734" y="44624"/>
            <a:ext cx="5328717" cy="751582"/>
          </a:xfrm>
        </p:spPr>
        <p:txBody>
          <a:bodyPr/>
          <a:lstStyle/>
          <a:p>
            <a:pPr algn="l"/>
            <a:r>
              <a:rPr lang="en-GB" dirty="0" smtClean="0"/>
              <a:t>Biological Effects and Reactions from </a:t>
            </a:r>
            <a:r>
              <a:rPr lang="en-GB" dirty="0"/>
              <a:t>Radiation</a:t>
            </a: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353" y="1463444"/>
            <a:ext cx="4277097" cy="282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custDataLst>
              <p:tags r:id="rId2"/>
            </p:custDataLst>
          </p:nvPr>
        </p:nvSpPr>
        <p:spPr bwMode="auto">
          <a:xfrm>
            <a:off x="107504" y="1264525"/>
            <a:ext cx="5257659"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pPr marL="0" indent="0" eaLnBrk="1" hangingPunct="1">
              <a:buNone/>
            </a:pPr>
            <a:r>
              <a:rPr lang="en-GB" altLang="en-US" kern="0" dirty="0" smtClean="0"/>
              <a:t>Deterministic or tissue reactions</a:t>
            </a:r>
          </a:p>
          <a:p>
            <a:pPr marL="0" indent="0" eaLnBrk="1" hangingPunct="1">
              <a:buNone/>
            </a:pPr>
            <a:endParaRPr lang="en-GB" altLang="en-US" sz="1100" kern="0" dirty="0" smtClean="0"/>
          </a:p>
          <a:p>
            <a:pPr lvl="1" eaLnBrk="1" hangingPunct="1">
              <a:buFont typeface="Wingdings" panose="05000000000000000000" pitchFamily="2" charset="2"/>
              <a:buChar char="§"/>
            </a:pPr>
            <a:r>
              <a:rPr lang="en-GB" altLang="en-US" kern="0" dirty="0" smtClean="0"/>
              <a:t>There is a dose threshold</a:t>
            </a:r>
          </a:p>
          <a:p>
            <a:pPr lvl="1" eaLnBrk="1" hangingPunct="1">
              <a:buFont typeface="Wingdings" panose="05000000000000000000" pitchFamily="2" charset="2"/>
              <a:buChar char="§"/>
            </a:pPr>
            <a:r>
              <a:rPr lang="en-GB" altLang="en-US" kern="0" dirty="0" smtClean="0"/>
              <a:t>There is no effect below the threshold</a:t>
            </a:r>
          </a:p>
          <a:p>
            <a:pPr lvl="1" eaLnBrk="1" hangingPunct="1">
              <a:buFont typeface="Wingdings" panose="05000000000000000000" pitchFamily="2" charset="2"/>
              <a:buChar char="§"/>
            </a:pPr>
            <a:r>
              <a:rPr lang="en-GB" altLang="en-US" kern="0" dirty="0" smtClean="0"/>
              <a:t>The severity increases with exposure</a:t>
            </a:r>
          </a:p>
          <a:p>
            <a:pPr lvl="1" eaLnBrk="1" hangingPunct="1">
              <a:buFont typeface="Wingdings" panose="05000000000000000000" pitchFamily="2" charset="2"/>
              <a:buChar char="§"/>
            </a:pPr>
            <a:endParaRPr lang="en-GB" altLang="en-US" kern="0" dirty="0"/>
          </a:p>
          <a:p>
            <a:pPr marL="457200" lvl="1" indent="0" eaLnBrk="1" hangingPunct="1">
              <a:buNone/>
            </a:pPr>
            <a:endParaRPr lang="en-GB" altLang="en-US" kern="0" dirty="0" smtClean="0"/>
          </a:p>
          <a:p>
            <a:pPr lvl="1" eaLnBrk="1" hangingPunct="1"/>
            <a:endParaRPr lang="en-GB" altLang="en-US" kern="0" dirty="0" smtClean="0"/>
          </a:p>
        </p:txBody>
      </p:sp>
      <p:pic>
        <p:nvPicPr>
          <p:cNvPr id="6" name="Picture 4" descr="figure2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08" y="4503406"/>
            <a:ext cx="1681361" cy="22063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custDataLst>
              <p:tags r:id="rId3"/>
            </p:custDataLst>
          </p:nvPr>
        </p:nvSpPr>
        <p:spPr bwMode="auto">
          <a:xfrm>
            <a:off x="4632367" y="4293096"/>
            <a:ext cx="4502083" cy="262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pPr lvl="1" eaLnBrk="1" hangingPunct="1">
              <a:buFont typeface="Wingdings" panose="05000000000000000000" pitchFamily="2" charset="2"/>
              <a:buChar char="§"/>
            </a:pPr>
            <a:endParaRPr lang="en-GB" altLang="en-US" sz="900" kern="0" dirty="0" smtClean="0"/>
          </a:p>
          <a:p>
            <a:pPr marL="457200" lvl="1" indent="0" eaLnBrk="1" hangingPunct="1">
              <a:buNone/>
            </a:pPr>
            <a:r>
              <a:rPr lang="en-GB" altLang="en-US" kern="0" dirty="0" smtClean="0"/>
              <a:t>Effects include</a:t>
            </a:r>
          </a:p>
          <a:p>
            <a:pPr lvl="1" eaLnBrk="1" hangingPunct="1">
              <a:buFont typeface="Wingdings" panose="05000000000000000000" pitchFamily="2" charset="2"/>
              <a:buChar char="§"/>
            </a:pPr>
            <a:r>
              <a:rPr lang="en-GB" altLang="en-US" kern="0" dirty="0" smtClean="0"/>
              <a:t>Skin damage </a:t>
            </a:r>
          </a:p>
          <a:p>
            <a:pPr lvl="1" eaLnBrk="1" hangingPunct="1">
              <a:buFont typeface="Wingdings" panose="05000000000000000000" pitchFamily="2" charset="2"/>
              <a:buChar char="§"/>
            </a:pPr>
            <a:r>
              <a:rPr lang="en-GB" altLang="en-US" kern="0" dirty="0" smtClean="0"/>
              <a:t>Cataracts</a:t>
            </a:r>
          </a:p>
          <a:p>
            <a:pPr lvl="1" eaLnBrk="1" hangingPunct="1">
              <a:buFont typeface="Wingdings" panose="05000000000000000000" pitchFamily="2" charset="2"/>
              <a:buChar char="§"/>
            </a:pPr>
            <a:r>
              <a:rPr lang="en-GB" altLang="en-US" kern="0" dirty="0" smtClean="0"/>
              <a:t>Cardiovascular effects</a:t>
            </a:r>
            <a:endParaRPr lang="en-GB" altLang="en-US" kern="0" dirty="0"/>
          </a:p>
          <a:p>
            <a:pPr marL="457200" lvl="1" indent="0" eaLnBrk="1" hangingPunct="1">
              <a:buNone/>
            </a:pPr>
            <a:endParaRPr lang="en-GB" altLang="en-US" kern="0" dirty="0" smtClean="0"/>
          </a:p>
          <a:p>
            <a:pPr lvl="1" eaLnBrk="1" hangingPunct="1"/>
            <a:endParaRPr lang="en-GB" altLang="en-US" kern="0" dirty="0" smtClean="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5085184"/>
            <a:ext cx="2097087"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0352" y="5478660"/>
            <a:ext cx="905964" cy="62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14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altLang="en-US" dirty="0" smtClean="0"/>
              <a:t>How do we measure radiation dose and risk.</a:t>
            </a:r>
            <a:endParaRPr lang="en-GB" dirty="0"/>
          </a:p>
        </p:txBody>
      </p:sp>
      <p:sp>
        <p:nvSpPr>
          <p:cNvPr id="3" name="Content Placeholder 2"/>
          <p:cNvSpPr>
            <a:spLocks noGrp="1"/>
          </p:cNvSpPr>
          <p:nvPr>
            <p:ph idx="1"/>
            <p:custDataLst>
              <p:tags r:id="rId2"/>
            </p:custDataLst>
          </p:nvPr>
        </p:nvSpPr>
        <p:spPr>
          <a:xfrm>
            <a:off x="107504" y="1484784"/>
            <a:ext cx="7344816" cy="5112866"/>
          </a:xfrm>
        </p:spPr>
        <p:txBody>
          <a:bodyPr/>
          <a:lstStyle/>
          <a:p>
            <a:pPr marL="0" indent="0" eaLnBrk="1" hangingPunct="1">
              <a:lnSpc>
                <a:spcPct val="80000"/>
              </a:lnSpc>
              <a:buNone/>
            </a:pPr>
            <a:r>
              <a:rPr lang="en-GB" altLang="en-US" sz="2500" dirty="0"/>
              <a:t>Effective dose </a:t>
            </a:r>
            <a:r>
              <a:rPr lang="en-GB" altLang="en-US" sz="2500" dirty="0" smtClean="0"/>
              <a:t>is measured in </a:t>
            </a:r>
            <a:r>
              <a:rPr lang="en-GB" altLang="en-US" sz="2500" dirty="0" err="1" smtClean="0"/>
              <a:t>milli-sieverts</a:t>
            </a:r>
            <a:r>
              <a:rPr lang="en-GB" altLang="en-US" sz="2500" dirty="0" smtClean="0"/>
              <a:t> (</a:t>
            </a:r>
            <a:r>
              <a:rPr lang="en-GB" altLang="en-US" sz="2500" dirty="0" err="1" smtClean="0"/>
              <a:t>mSv</a:t>
            </a:r>
            <a:r>
              <a:rPr lang="en-GB" altLang="en-US" sz="2500" dirty="0" smtClean="0"/>
              <a:t>) and is used </a:t>
            </a:r>
            <a:r>
              <a:rPr lang="en-GB" altLang="en-US" sz="2500" dirty="0"/>
              <a:t>to quantify </a:t>
            </a:r>
            <a:r>
              <a:rPr lang="en-GB" altLang="en-US" sz="2500" dirty="0" smtClean="0"/>
              <a:t>risk.</a:t>
            </a:r>
          </a:p>
          <a:p>
            <a:pPr marL="0" indent="0" eaLnBrk="1" hangingPunct="1">
              <a:lnSpc>
                <a:spcPct val="80000"/>
              </a:lnSpc>
              <a:buNone/>
            </a:pPr>
            <a:endParaRPr lang="en-GB" altLang="en-US" sz="2500" dirty="0"/>
          </a:p>
          <a:p>
            <a:pPr marL="0" indent="0" eaLnBrk="1" hangingPunct="1">
              <a:lnSpc>
                <a:spcPct val="80000"/>
              </a:lnSpc>
              <a:buNone/>
            </a:pPr>
            <a:r>
              <a:rPr lang="en-GB" altLang="en-US" sz="2500" dirty="0" smtClean="0"/>
              <a:t>Effective dose depends on</a:t>
            </a:r>
          </a:p>
          <a:p>
            <a:pPr lvl="1" eaLnBrk="1" hangingPunct="1">
              <a:lnSpc>
                <a:spcPct val="80000"/>
              </a:lnSpc>
            </a:pPr>
            <a:r>
              <a:rPr lang="en-GB" altLang="en-US" sz="2400" dirty="0"/>
              <a:t>The amount of energy absorbed in tissue (absorbed dose) </a:t>
            </a:r>
          </a:p>
          <a:p>
            <a:pPr marL="457200" lvl="1" indent="0" eaLnBrk="1" hangingPunct="1">
              <a:lnSpc>
                <a:spcPct val="80000"/>
              </a:lnSpc>
              <a:buNone/>
            </a:pPr>
            <a:endParaRPr lang="en-GB" altLang="en-US" sz="800" dirty="0"/>
          </a:p>
          <a:p>
            <a:pPr lvl="1" eaLnBrk="1" hangingPunct="1">
              <a:lnSpc>
                <a:spcPct val="80000"/>
              </a:lnSpc>
            </a:pPr>
            <a:r>
              <a:rPr lang="en-GB" altLang="en-US" sz="2400" dirty="0"/>
              <a:t>The type of radiation whether x or </a:t>
            </a:r>
            <a:r>
              <a:rPr lang="en-GB" altLang="en-US" sz="2400" dirty="0">
                <a:sym typeface="Symbol" pitchFamily="18" charset="2"/>
              </a:rPr>
              <a:t></a:t>
            </a:r>
            <a:r>
              <a:rPr lang="en-GB" altLang="en-US" sz="2400" dirty="0"/>
              <a:t> rays  or </a:t>
            </a:r>
            <a:r>
              <a:rPr lang="en-GB" altLang="en-US" sz="2400" dirty="0">
                <a:sym typeface="Symbol" pitchFamily="18" charset="2"/>
              </a:rPr>
              <a:t> or  particles </a:t>
            </a:r>
            <a:r>
              <a:rPr lang="en-GB" altLang="en-US" sz="2400" dirty="0"/>
              <a:t>(equivalent dose)</a:t>
            </a:r>
          </a:p>
          <a:p>
            <a:pPr marL="457200" lvl="1" indent="0" eaLnBrk="1" hangingPunct="1">
              <a:lnSpc>
                <a:spcPct val="80000"/>
              </a:lnSpc>
              <a:buNone/>
            </a:pPr>
            <a:endParaRPr lang="en-GB" altLang="en-US" sz="800" dirty="0"/>
          </a:p>
          <a:p>
            <a:pPr lvl="1" eaLnBrk="1" hangingPunct="1">
              <a:lnSpc>
                <a:spcPct val="80000"/>
              </a:lnSpc>
            </a:pPr>
            <a:r>
              <a:rPr lang="en-GB" altLang="en-US" sz="2400" dirty="0"/>
              <a:t>The organs irradiated, and their sensitivity to radiation</a:t>
            </a:r>
          </a:p>
          <a:p>
            <a:pPr marL="0" indent="0" eaLnBrk="1" hangingPunct="1">
              <a:lnSpc>
                <a:spcPct val="80000"/>
              </a:lnSpc>
              <a:buNone/>
            </a:pPr>
            <a:endParaRPr lang="en-GB" altLang="en-US" sz="2500" dirty="0"/>
          </a:p>
          <a:p>
            <a:pPr marL="0" indent="0" eaLnBrk="1" hangingPunct="1">
              <a:lnSpc>
                <a:spcPct val="80000"/>
              </a:lnSpc>
              <a:buNone/>
            </a:pPr>
            <a:r>
              <a:rPr lang="en-GB" altLang="en-US" sz="2500" dirty="0" smtClean="0"/>
              <a:t>Effective </a:t>
            </a:r>
            <a:r>
              <a:rPr lang="en-GB" altLang="en-US" sz="2500" dirty="0"/>
              <a:t>dose relates directly to risk of fatal cancer induction regardless of type of examination</a:t>
            </a:r>
            <a:endParaRPr lang="en-GB" altLang="en-US" sz="2500" dirty="0" smtClean="0"/>
          </a:p>
          <a:p>
            <a:pPr marL="0" indent="0" eaLnBrk="1" hangingPunct="1">
              <a:lnSpc>
                <a:spcPct val="80000"/>
              </a:lnSpc>
              <a:buNone/>
            </a:pPr>
            <a:endParaRPr lang="en-GB" altLang="en-US" sz="800" dirty="0"/>
          </a:p>
          <a:p>
            <a:pPr lvl="1" eaLnBrk="1" hangingPunct="1">
              <a:lnSpc>
                <a:spcPct val="80000"/>
              </a:lnSpc>
            </a:pPr>
            <a:endParaRPr lang="en-GB" altLang="en-US" sz="2400" dirty="0"/>
          </a:p>
          <a:p>
            <a:pPr marL="457200" lvl="1" indent="0" eaLnBrk="1" hangingPunct="1">
              <a:lnSpc>
                <a:spcPct val="80000"/>
              </a:lnSpc>
              <a:buNone/>
            </a:pPr>
            <a:endParaRPr lang="en-GB" altLang="en-US" sz="2400" dirty="0"/>
          </a:p>
          <a:p>
            <a:pPr lvl="1" eaLnBrk="1" hangingPunct="1">
              <a:lnSpc>
                <a:spcPct val="80000"/>
              </a:lnSpc>
            </a:pPr>
            <a:endParaRPr lang="en-GB" altLang="en-US" sz="2400" dirty="0"/>
          </a:p>
          <a:p>
            <a:endParaRPr lang="en-GB"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129" y="2276871"/>
            <a:ext cx="1927038" cy="314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32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3652837" y="188913"/>
            <a:ext cx="5326063" cy="71980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l" eaLnBrk="1" hangingPunct="1"/>
            <a:r>
              <a:rPr lang="en-GB" altLang="en-US" dirty="0" smtClean="0"/>
              <a:t>Typical Doses from Common </a:t>
            </a:r>
            <a:br>
              <a:rPr lang="en-GB" altLang="en-US" dirty="0" smtClean="0"/>
            </a:br>
            <a:r>
              <a:rPr lang="en-GB" altLang="en-US" dirty="0" smtClean="0"/>
              <a:t>X-ray Examinations</a:t>
            </a:r>
          </a:p>
        </p:txBody>
      </p:sp>
      <p:sp>
        <p:nvSpPr>
          <p:cNvPr id="161795" name="Rectangle 3"/>
          <p:cNvSpPr>
            <a:spLocks noChangeArrowheads="1"/>
          </p:cNvSpPr>
          <p:nvPr>
            <p:custDataLst>
              <p:tags r:id="rId2"/>
            </p:custDataLst>
          </p:nvPr>
        </p:nvSpPr>
        <p:spPr bwMode="auto">
          <a:xfrm>
            <a:off x="2584450" y="5818188"/>
            <a:ext cx="4591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defRPr/>
            </a:pPr>
            <a:r>
              <a:rPr lang="en-GB" sz="2400" dirty="0">
                <a:effectLst>
                  <a:outerShdw blurRad="38100" dist="38100" dir="2700000" algn="tl">
                    <a:srgbClr val="C0C0C0"/>
                  </a:outerShdw>
                </a:effectLst>
              </a:rPr>
              <a:t>Dose [years of background radiation]</a:t>
            </a:r>
          </a:p>
        </p:txBody>
      </p:sp>
      <p:sp>
        <p:nvSpPr>
          <p:cNvPr id="161796" name="Text Box 4"/>
          <p:cNvSpPr txBox="1">
            <a:spLocks noChangeArrowheads="1"/>
          </p:cNvSpPr>
          <p:nvPr>
            <p:custDataLst>
              <p:tags r:id="rId3"/>
            </p:custDataLst>
          </p:nvPr>
        </p:nvSpPr>
        <p:spPr bwMode="auto">
          <a:xfrm>
            <a:off x="165100" y="6365875"/>
            <a:ext cx="881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1200" dirty="0">
                <a:effectLst>
                  <a:outerShdw blurRad="38100" dist="38100" dir="2700000" algn="tl">
                    <a:srgbClr val="C0C0C0"/>
                  </a:outerShdw>
                </a:effectLst>
                <a:latin typeface="Times New Roman" pitchFamily="18" charset="0"/>
              </a:rPr>
              <a:t>Figures taken from:</a:t>
            </a:r>
            <a:r>
              <a:rPr lang="en-US" sz="1200" b="1" dirty="0">
                <a:effectLst>
                  <a:outerShdw blurRad="38100" dist="38100" dir="2700000" algn="tl">
                    <a:srgbClr val="C0C0C0"/>
                  </a:outerShdw>
                </a:effectLst>
                <a:latin typeface="Times New Roman" pitchFamily="18" charset="0"/>
              </a:rPr>
              <a:t> RCR Working Party.  </a:t>
            </a:r>
            <a:r>
              <a:rPr lang="en-US" sz="1200" b="1" i="1" dirty="0">
                <a:effectLst>
                  <a:outerShdw blurRad="38100" dist="38100" dir="2700000" algn="tl">
                    <a:srgbClr val="C0C0C0"/>
                  </a:outerShdw>
                </a:effectLst>
                <a:latin typeface="Times New Roman" pitchFamily="18" charset="0"/>
              </a:rPr>
              <a:t>Making the best use of a Department of Clinical Radiology: Guidelines for Doctors (Fourth Edition).</a:t>
            </a:r>
            <a:r>
              <a:rPr lang="en-US" sz="1200" b="1" dirty="0">
                <a:effectLst>
                  <a:outerShdw blurRad="38100" dist="38100" dir="2700000" algn="tl">
                    <a:srgbClr val="C0C0C0"/>
                  </a:outerShdw>
                </a:effectLst>
                <a:latin typeface="Times New Roman" pitchFamily="18" charset="0"/>
              </a:rPr>
              <a:t>  London: The Royal College of Radiologists, 1998.</a:t>
            </a:r>
            <a:endParaRPr lang="en-US" sz="1200" i="1" dirty="0">
              <a:effectLst>
                <a:outerShdw blurRad="38100" dist="38100" dir="2700000" algn="tl">
                  <a:srgbClr val="C0C0C0"/>
                </a:outerShdw>
              </a:effectLst>
              <a:latin typeface="Times New Roman" pitchFamily="18" charset="0"/>
            </a:endParaRPr>
          </a:p>
        </p:txBody>
      </p:sp>
      <p:sp>
        <p:nvSpPr>
          <p:cNvPr id="10245" name="Rectangle 5"/>
          <p:cNvSpPr>
            <a:spLocks noChangeArrowheads="1"/>
          </p:cNvSpPr>
          <p:nvPr>
            <p:custDataLst>
              <p:tags r:id="rId4"/>
            </p:custDataLst>
          </p:nvPr>
        </p:nvSpPr>
        <p:spPr bwMode="auto">
          <a:xfrm>
            <a:off x="1803400" y="4937125"/>
            <a:ext cx="6673850" cy="2286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0246" name="Rectangle 6"/>
          <p:cNvSpPr>
            <a:spLocks noChangeArrowheads="1"/>
          </p:cNvSpPr>
          <p:nvPr>
            <p:custDataLst>
              <p:tags r:id="rId5"/>
            </p:custDataLst>
          </p:nvPr>
        </p:nvSpPr>
        <p:spPr bwMode="auto">
          <a:xfrm>
            <a:off x="1790700" y="4400550"/>
            <a:ext cx="1785938" cy="22701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0247" name="Rectangle 7"/>
          <p:cNvSpPr>
            <a:spLocks noChangeArrowheads="1"/>
          </p:cNvSpPr>
          <p:nvPr>
            <p:custDataLst>
              <p:tags r:id="rId6"/>
            </p:custDataLst>
          </p:nvPr>
        </p:nvSpPr>
        <p:spPr bwMode="auto">
          <a:xfrm>
            <a:off x="1789113" y="3851275"/>
            <a:ext cx="773112" cy="2254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0248" name="Rectangle 8"/>
          <p:cNvSpPr>
            <a:spLocks noChangeArrowheads="1"/>
          </p:cNvSpPr>
          <p:nvPr>
            <p:custDataLst>
              <p:tags r:id="rId7"/>
            </p:custDataLst>
          </p:nvPr>
        </p:nvSpPr>
        <p:spPr bwMode="auto">
          <a:xfrm>
            <a:off x="1798638" y="3289300"/>
            <a:ext cx="411162" cy="2190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0249" name="Rectangle 9"/>
          <p:cNvSpPr>
            <a:spLocks noChangeArrowheads="1"/>
          </p:cNvSpPr>
          <p:nvPr>
            <p:custDataLst>
              <p:tags r:id="rId8"/>
            </p:custDataLst>
          </p:nvPr>
        </p:nvSpPr>
        <p:spPr bwMode="auto">
          <a:xfrm>
            <a:off x="1785938" y="2727325"/>
            <a:ext cx="60325" cy="2190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0250" name="Freeform 10"/>
          <p:cNvSpPr>
            <a:spLocks/>
          </p:cNvSpPr>
          <p:nvPr>
            <p:custDataLst>
              <p:tags r:id="rId9"/>
            </p:custDataLst>
          </p:nvPr>
        </p:nvSpPr>
        <p:spPr bwMode="auto">
          <a:xfrm>
            <a:off x="1798638" y="5348288"/>
            <a:ext cx="6686550" cy="42862"/>
          </a:xfrm>
          <a:custGeom>
            <a:avLst/>
            <a:gdLst>
              <a:gd name="T0" fmla="*/ 2147483647 w 4284"/>
              <a:gd name="T1" fmla="*/ 0 h 24"/>
              <a:gd name="T2" fmla="*/ 0 w 4284"/>
              <a:gd name="T3" fmla="*/ 0 h 24"/>
              <a:gd name="T4" fmla="*/ 0 w 4284"/>
              <a:gd name="T5" fmla="*/ 76547960 h 24"/>
              <a:gd name="T6" fmla="*/ 0 60000 65536"/>
              <a:gd name="T7" fmla="*/ 0 60000 65536"/>
              <a:gd name="T8" fmla="*/ 0 60000 65536"/>
            </a:gdLst>
            <a:ahLst/>
            <a:cxnLst>
              <a:cxn ang="T6">
                <a:pos x="T0" y="T1"/>
              </a:cxn>
              <a:cxn ang="T7">
                <a:pos x="T2" y="T3"/>
              </a:cxn>
              <a:cxn ang="T8">
                <a:pos x="T4" y="T5"/>
              </a:cxn>
            </a:cxnLst>
            <a:rect l="0" t="0" r="r" b="b"/>
            <a:pathLst>
              <a:path w="4284" h="24">
                <a:moveTo>
                  <a:pt x="4284" y="0"/>
                </a:moveTo>
                <a:lnTo>
                  <a:pt x="0" y="0"/>
                </a:lnTo>
                <a:lnTo>
                  <a:pt x="0" y="24"/>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251" name="Line 11"/>
          <p:cNvSpPr>
            <a:spLocks noChangeShapeType="1"/>
          </p:cNvSpPr>
          <p:nvPr>
            <p:custDataLst>
              <p:tags r:id="rId10"/>
            </p:custDataLst>
          </p:nvPr>
        </p:nvSpPr>
        <p:spPr bwMode="auto">
          <a:xfrm>
            <a:off x="2452688" y="5348288"/>
            <a:ext cx="1587" cy="381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2" name="Line 12"/>
          <p:cNvSpPr>
            <a:spLocks noChangeShapeType="1"/>
          </p:cNvSpPr>
          <p:nvPr>
            <p:custDataLst>
              <p:tags r:id="rId11"/>
            </p:custDataLst>
          </p:nvPr>
        </p:nvSpPr>
        <p:spPr bwMode="auto">
          <a:xfrm>
            <a:off x="3135313" y="5348288"/>
            <a:ext cx="1587" cy="381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3" name="Line 13"/>
          <p:cNvSpPr>
            <a:spLocks noChangeShapeType="1"/>
          </p:cNvSpPr>
          <p:nvPr>
            <p:custDataLst>
              <p:tags r:id="rId12"/>
            </p:custDataLst>
          </p:nvPr>
        </p:nvSpPr>
        <p:spPr bwMode="auto">
          <a:xfrm>
            <a:off x="3797300" y="5348288"/>
            <a:ext cx="1588" cy="381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4" name="Line 14"/>
          <p:cNvSpPr>
            <a:spLocks noChangeShapeType="1"/>
          </p:cNvSpPr>
          <p:nvPr>
            <p:custDataLst>
              <p:tags r:id="rId13"/>
            </p:custDataLst>
          </p:nvPr>
        </p:nvSpPr>
        <p:spPr bwMode="auto">
          <a:xfrm>
            <a:off x="4481513" y="5348288"/>
            <a:ext cx="1587" cy="381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5" name="Line 15"/>
          <p:cNvSpPr>
            <a:spLocks noChangeShapeType="1"/>
          </p:cNvSpPr>
          <p:nvPr>
            <p:custDataLst>
              <p:tags r:id="rId14"/>
            </p:custDataLst>
          </p:nvPr>
        </p:nvSpPr>
        <p:spPr bwMode="auto">
          <a:xfrm>
            <a:off x="5143500" y="5348288"/>
            <a:ext cx="1588" cy="381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6" name="Line 16"/>
          <p:cNvSpPr>
            <a:spLocks noChangeShapeType="1"/>
          </p:cNvSpPr>
          <p:nvPr>
            <p:custDataLst>
              <p:tags r:id="rId15"/>
            </p:custDataLst>
          </p:nvPr>
        </p:nvSpPr>
        <p:spPr bwMode="auto">
          <a:xfrm>
            <a:off x="5827713" y="5348288"/>
            <a:ext cx="1587" cy="381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7" name="Line 17"/>
          <p:cNvSpPr>
            <a:spLocks noChangeShapeType="1"/>
          </p:cNvSpPr>
          <p:nvPr>
            <p:custDataLst>
              <p:tags r:id="rId16"/>
            </p:custDataLst>
          </p:nvPr>
        </p:nvSpPr>
        <p:spPr bwMode="auto">
          <a:xfrm>
            <a:off x="6489700" y="5348288"/>
            <a:ext cx="1588" cy="381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8" name="Line 18"/>
          <p:cNvSpPr>
            <a:spLocks noChangeShapeType="1"/>
          </p:cNvSpPr>
          <p:nvPr>
            <p:custDataLst>
              <p:tags r:id="rId17"/>
            </p:custDataLst>
          </p:nvPr>
        </p:nvSpPr>
        <p:spPr bwMode="auto">
          <a:xfrm>
            <a:off x="7173913" y="5348288"/>
            <a:ext cx="1587" cy="381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9" name="Line 19"/>
          <p:cNvSpPr>
            <a:spLocks noChangeShapeType="1"/>
          </p:cNvSpPr>
          <p:nvPr>
            <p:custDataLst>
              <p:tags r:id="rId18"/>
            </p:custDataLst>
          </p:nvPr>
        </p:nvSpPr>
        <p:spPr bwMode="auto">
          <a:xfrm>
            <a:off x="7835900" y="5348288"/>
            <a:ext cx="1588" cy="381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0" name="Line 20"/>
          <p:cNvSpPr>
            <a:spLocks noChangeShapeType="1"/>
          </p:cNvSpPr>
          <p:nvPr>
            <p:custDataLst>
              <p:tags r:id="rId19"/>
            </p:custDataLst>
          </p:nvPr>
        </p:nvSpPr>
        <p:spPr bwMode="auto">
          <a:xfrm flipV="1">
            <a:off x="1801813" y="1452563"/>
            <a:ext cx="1587" cy="3908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1" name="Line 21"/>
          <p:cNvSpPr>
            <a:spLocks noChangeShapeType="1"/>
          </p:cNvSpPr>
          <p:nvPr>
            <p:custDataLst>
              <p:tags r:id="rId20"/>
            </p:custDataLst>
          </p:nvPr>
        </p:nvSpPr>
        <p:spPr bwMode="auto">
          <a:xfrm flipH="1">
            <a:off x="1724025" y="5348288"/>
            <a:ext cx="6667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2" name="Line 22"/>
          <p:cNvSpPr>
            <a:spLocks noChangeShapeType="1"/>
          </p:cNvSpPr>
          <p:nvPr>
            <p:custDataLst>
              <p:tags r:id="rId21"/>
            </p:custDataLst>
          </p:nvPr>
        </p:nvSpPr>
        <p:spPr bwMode="auto">
          <a:xfrm flipH="1">
            <a:off x="1724025" y="4779963"/>
            <a:ext cx="6667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3" name="Line 23"/>
          <p:cNvSpPr>
            <a:spLocks noChangeShapeType="1"/>
          </p:cNvSpPr>
          <p:nvPr>
            <p:custDataLst>
              <p:tags r:id="rId22"/>
            </p:custDataLst>
          </p:nvPr>
        </p:nvSpPr>
        <p:spPr bwMode="auto">
          <a:xfrm flipH="1">
            <a:off x="1724025" y="4229100"/>
            <a:ext cx="66675" cy="1588"/>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4" name="Line 24"/>
          <p:cNvSpPr>
            <a:spLocks noChangeShapeType="1"/>
          </p:cNvSpPr>
          <p:nvPr>
            <p:custDataLst>
              <p:tags r:id="rId23"/>
            </p:custDataLst>
          </p:nvPr>
        </p:nvSpPr>
        <p:spPr bwMode="auto">
          <a:xfrm flipH="1">
            <a:off x="1724025" y="3678238"/>
            <a:ext cx="6667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5" name="Line 25"/>
          <p:cNvSpPr>
            <a:spLocks noChangeShapeType="1"/>
          </p:cNvSpPr>
          <p:nvPr>
            <p:custDataLst>
              <p:tags r:id="rId24"/>
            </p:custDataLst>
          </p:nvPr>
        </p:nvSpPr>
        <p:spPr bwMode="auto">
          <a:xfrm flipH="1">
            <a:off x="1724025" y="3109913"/>
            <a:ext cx="6667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6" name="Line 26"/>
          <p:cNvSpPr>
            <a:spLocks noChangeShapeType="1"/>
          </p:cNvSpPr>
          <p:nvPr>
            <p:custDataLst>
              <p:tags r:id="rId25"/>
            </p:custDataLst>
          </p:nvPr>
        </p:nvSpPr>
        <p:spPr bwMode="auto">
          <a:xfrm flipH="1">
            <a:off x="1724025" y="2559050"/>
            <a:ext cx="66675" cy="1588"/>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7" name="Line 27"/>
          <p:cNvSpPr>
            <a:spLocks noChangeShapeType="1"/>
          </p:cNvSpPr>
          <p:nvPr>
            <p:custDataLst>
              <p:tags r:id="rId26"/>
            </p:custDataLst>
          </p:nvPr>
        </p:nvSpPr>
        <p:spPr bwMode="auto">
          <a:xfrm flipH="1">
            <a:off x="1724025" y="2008188"/>
            <a:ext cx="6667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8" name="Line 28"/>
          <p:cNvSpPr>
            <a:spLocks noChangeShapeType="1"/>
          </p:cNvSpPr>
          <p:nvPr>
            <p:custDataLst>
              <p:tags r:id="rId27"/>
            </p:custDataLst>
          </p:nvPr>
        </p:nvSpPr>
        <p:spPr bwMode="auto">
          <a:xfrm flipH="1">
            <a:off x="1724025" y="1439863"/>
            <a:ext cx="6667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1821" name="Rectangle 29"/>
          <p:cNvSpPr>
            <a:spLocks noChangeArrowheads="1"/>
          </p:cNvSpPr>
          <p:nvPr>
            <p:custDataLst>
              <p:tags r:id="rId28"/>
            </p:custDataLst>
          </p:nvPr>
        </p:nvSpPr>
        <p:spPr bwMode="auto">
          <a:xfrm>
            <a:off x="8593138" y="4959350"/>
            <a:ext cx="1889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200" b="1" dirty="0">
                <a:effectLst>
                  <a:outerShdw blurRad="38100" dist="38100" dir="2700000" algn="tl">
                    <a:srgbClr val="C0C0C0"/>
                  </a:outerShdw>
                </a:effectLst>
              </a:rPr>
              <a:t>5.0</a:t>
            </a:r>
            <a:endParaRPr lang="en-GB" sz="2800" dirty="0">
              <a:effectLst>
                <a:outerShdw blurRad="38100" dist="38100" dir="2700000" algn="tl">
                  <a:srgbClr val="C0C0C0"/>
                </a:outerShdw>
              </a:effectLst>
              <a:latin typeface="Times New Roman" pitchFamily="18" charset="0"/>
            </a:endParaRPr>
          </a:p>
        </p:txBody>
      </p:sp>
      <p:sp>
        <p:nvSpPr>
          <p:cNvPr id="161822" name="Rectangle 30"/>
          <p:cNvSpPr>
            <a:spLocks noChangeArrowheads="1"/>
          </p:cNvSpPr>
          <p:nvPr>
            <p:custDataLst>
              <p:tags r:id="rId29"/>
            </p:custDataLst>
          </p:nvPr>
        </p:nvSpPr>
        <p:spPr bwMode="auto">
          <a:xfrm>
            <a:off x="3632200" y="4446588"/>
            <a:ext cx="261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200" b="1" dirty="0">
                <a:effectLst>
                  <a:outerShdw blurRad="38100" dist="38100" dir="2700000" algn="tl">
                    <a:srgbClr val="C0C0C0"/>
                  </a:outerShdw>
                </a:effectLst>
              </a:rPr>
              <a:t>1.33</a:t>
            </a:r>
            <a:endParaRPr lang="en-GB" sz="2800" dirty="0">
              <a:effectLst>
                <a:outerShdw blurRad="38100" dist="38100" dir="2700000" algn="tl">
                  <a:srgbClr val="C0C0C0"/>
                </a:outerShdw>
              </a:effectLst>
              <a:latin typeface="Times New Roman" pitchFamily="18" charset="0"/>
            </a:endParaRPr>
          </a:p>
        </p:txBody>
      </p:sp>
      <p:sp>
        <p:nvSpPr>
          <p:cNvPr id="161823" name="Rectangle 31"/>
          <p:cNvSpPr>
            <a:spLocks noChangeArrowheads="1"/>
          </p:cNvSpPr>
          <p:nvPr>
            <p:custDataLst>
              <p:tags r:id="rId30"/>
            </p:custDataLst>
          </p:nvPr>
        </p:nvSpPr>
        <p:spPr bwMode="auto">
          <a:xfrm>
            <a:off x="2617788" y="3895725"/>
            <a:ext cx="261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200" b="1" dirty="0">
                <a:effectLst>
                  <a:outerShdw blurRad="38100" dist="38100" dir="2700000" algn="tl">
                    <a:srgbClr val="C0C0C0"/>
                  </a:outerShdw>
                </a:effectLst>
              </a:rPr>
              <a:t>0.58</a:t>
            </a:r>
            <a:endParaRPr lang="en-GB" sz="2800" dirty="0">
              <a:effectLst>
                <a:outerShdw blurRad="38100" dist="38100" dir="2700000" algn="tl">
                  <a:srgbClr val="C0C0C0"/>
                </a:outerShdw>
              </a:effectLst>
              <a:latin typeface="Times New Roman" pitchFamily="18" charset="0"/>
            </a:endParaRPr>
          </a:p>
        </p:txBody>
      </p:sp>
      <p:sp>
        <p:nvSpPr>
          <p:cNvPr id="161824" name="Rectangle 32"/>
          <p:cNvSpPr>
            <a:spLocks noChangeArrowheads="1"/>
          </p:cNvSpPr>
          <p:nvPr>
            <p:custDataLst>
              <p:tags r:id="rId31"/>
            </p:custDataLst>
          </p:nvPr>
        </p:nvSpPr>
        <p:spPr bwMode="auto">
          <a:xfrm>
            <a:off x="2286000" y="3325813"/>
            <a:ext cx="261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200" b="1" dirty="0">
                <a:effectLst>
                  <a:outerShdw blurRad="38100" dist="38100" dir="2700000" algn="tl">
                    <a:srgbClr val="C0C0C0"/>
                  </a:outerShdw>
                </a:effectLst>
              </a:rPr>
              <a:t>0.33</a:t>
            </a:r>
            <a:endParaRPr lang="en-GB" sz="2800" dirty="0">
              <a:effectLst>
                <a:outerShdw blurRad="38100" dist="38100" dir="2700000" algn="tl">
                  <a:srgbClr val="C0C0C0"/>
                </a:outerShdw>
              </a:effectLst>
              <a:latin typeface="Times New Roman" pitchFamily="18" charset="0"/>
            </a:endParaRPr>
          </a:p>
        </p:txBody>
      </p:sp>
      <p:sp>
        <p:nvSpPr>
          <p:cNvPr id="161825" name="Rectangle 33"/>
          <p:cNvSpPr>
            <a:spLocks noChangeArrowheads="1"/>
          </p:cNvSpPr>
          <p:nvPr>
            <p:custDataLst>
              <p:tags r:id="rId32"/>
            </p:custDataLst>
          </p:nvPr>
        </p:nvSpPr>
        <p:spPr bwMode="auto">
          <a:xfrm>
            <a:off x="1889125" y="2776538"/>
            <a:ext cx="2635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200" b="1" dirty="0">
                <a:effectLst>
                  <a:outerShdw blurRad="38100" dist="38100" dir="2700000" algn="tl">
                    <a:srgbClr val="C0C0C0"/>
                  </a:outerShdw>
                </a:effectLst>
              </a:rPr>
              <a:t>0.03</a:t>
            </a:r>
            <a:endParaRPr lang="en-GB" sz="2800" dirty="0">
              <a:effectLst>
                <a:outerShdw blurRad="38100" dist="38100" dir="2700000" algn="tl">
                  <a:srgbClr val="C0C0C0"/>
                </a:outerShdw>
              </a:effectLst>
              <a:latin typeface="Times New Roman" pitchFamily="18" charset="0"/>
            </a:endParaRPr>
          </a:p>
        </p:txBody>
      </p:sp>
      <p:sp>
        <p:nvSpPr>
          <p:cNvPr id="161826" name="Rectangle 34"/>
          <p:cNvSpPr>
            <a:spLocks noChangeArrowheads="1"/>
          </p:cNvSpPr>
          <p:nvPr>
            <p:custDataLst>
              <p:tags r:id="rId33"/>
            </p:custDataLst>
          </p:nvPr>
        </p:nvSpPr>
        <p:spPr bwMode="auto">
          <a:xfrm>
            <a:off x="1844675" y="1655763"/>
            <a:ext cx="336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200" b="1" dirty="0">
                <a:effectLst>
                  <a:outerShdw blurRad="38100" dist="38100" dir="2700000" algn="tl">
                    <a:srgbClr val="C0C0C0"/>
                  </a:outerShdw>
                </a:effectLst>
              </a:rPr>
              <a:t>0.004</a:t>
            </a:r>
            <a:endParaRPr lang="en-GB" sz="2800" dirty="0">
              <a:effectLst>
                <a:outerShdw blurRad="38100" dist="38100" dir="2700000" algn="tl">
                  <a:srgbClr val="C0C0C0"/>
                </a:outerShdw>
              </a:effectLst>
              <a:latin typeface="Times New Roman" pitchFamily="18" charset="0"/>
            </a:endParaRPr>
          </a:p>
        </p:txBody>
      </p:sp>
      <p:sp>
        <p:nvSpPr>
          <p:cNvPr id="161827" name="Rectangle 35"/>
          <p:cNvSpPr>
            <a:spLocks noChangeArrowheads="1"/>
          </p:cNvSpPr>
          <p:nvPr>
            <p:custDataLst>
              <p:tags r:id="rId34"/>
            </p:custDataLst>
          </p:nvPr>
        </p:nvSpPr>
        <p:spPr bwMode="auto">
          <a:xfrm>
            <a:off x="1844675" y="2206625"/>
            <a:ext cx="261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200" b="1" dirty="0">
                <a:effectLst>
                  <a:outerShdw blurRad="38100" dist="38100" dir="2700000" algn="tl">
                    <a:srgbClr val="C0C0C0"/>
                  </a:outerShdw>
                </a:effectLst>
              </a:rPr>
              <a:t>0.01</a:t>
            </a:r>
            <a:endParaRPr lang="en-GB" sz="2800" dirty="0">
              <a:effectLst>
                <a:outerShdw blurRad="38100" dist="38100" dir="2700000" algn="tl">
                  <a:srgbClr val="C0C0C0"/>
                </a:outerShdw>
              </a:effectLst>
              <a:latin typeface="Times New Roman" pitchFamily="18" charset="0"/>
            </a:endParaRPr>
          </a:p>
        </p:txBody>
      </p:sp>
      <p:sp>
        <p:nvSpPr>
          <p:cNvPr id="161828" name="Rectangle 36"/>
          <p:cNvSpPr>
            <a:spLocks noChangeArrowheads="1"/>
          </p:cNvSpPr>
          <p:nvPr>
            <p:custDataLst>
              <p:tags r:id="rId35"/>
            </p:custDataLst>
          </p:nvPr>
        </p:nvSpPr>
        <p:spPr bwMode="auto">
          <a:xfrm>
            <a:off x="1624013" y="5489575"/>
            <a:ext cx="350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0.00</a:t>
            </a:r>
            <a:endParaRPr lang="en-GB" sz="2800" dirty="0">
              <a:effectLst>
                <a:outerShdw blurRad="38100" dist="38100" dir="2700000" algn="tl">
                  <a:srgbClr val="C0C0C0"/>
                </a:outerShdw>
              </a:effectLst>
              <a:latin typeface="Times New Roman" pitchFamily="18" charset="0"/>
            </a:endParaRPr>
          </a:p>
        </p:txBody>
      </p:sp>
      <p:sp>
        <p:nvSpPr>
          <p:cNvPr id="161829" name="Rectangle 37"/>
          <p:cNvSpPr>
            <a:spLocks noChangeArrowheads="1"/>
          </p:cNvSpPr>
          <p:nvPr>
            <p:custDataLst>
              <p:tags r:id="rId36"/>
            </p:custDataLst>
          </p:nvPr>
        </p:nvSpPr>
        <p:spPr bwMode="auto">
          <a:xfrm>
            <a:off x="2308225" y="548957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0.50</a:t>
            </a:r>
            <a:endParaRPr lang="en-GB" sz="2800" dirty="0">
              <a:effectLst>
                <a:outerShdw blurRad="38100" dist="38100" dir="2700000" algn="tl">
                  <a:srgbClr val="C0C0C0"/>
                </a:outerShdw>
              </a:effectLst>
              <a:latin typeface="Times New Roman" pitchFamily="18" charset="0"/>
            </a:endParaRPr>
          </a:p>
        </p:txBody>
      </p:sp>
      <p:sp>
        <p:nvSpPr>
          <p:cNvPr id="161830" name="Rectangle 38"/>
          <p:cNvSpPr>
            <a:spLocks noChangeArrowheads="1"/>
          </p:cNvSpPr>
          <p:nvPr>
            <p:custDataLst>
              <p:tags r:id="rId37"/>
            </p:custDataLst>
          </p:nvPr>
        </p:nvSpPr>
        <p:spPr bwMode="auto">
          <a:xfrm>
            <a:off x="2970213" y="5489575"/>
            <a:ext cx="350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1.00</a:t>
            </a:r>
            <a:endParaRPr lang="en-GB" sz="2800" dirty="0">
              <a:effectLst>
                <a:outerShdw blurRad="38100" dist="38100" dir="2700000" algn="tl">
                  <a:srgbClr val="C0C0C0"/>
                </a:outerShdw>
              </a:effectLst>
              <a:latin typeface="Times New Roman" pitchFamily="18" charset="0"/>
            </a:endParaRPr>
          </a:p>
        </p:txBody>
      </p:sp>
      <p:sp>
        <p:nvSpPr>
          <p:cNvPr id="161831" name="Rectangle 39"/>
          <p:cNvSpPr>
            <a:spLocks noChangeArrowheads="1"/>
          </p:cNvSpPr>
          <p:nvPr>
            <p:custDataLst>
              <p:tags r:id="rId38"/>
            </p:custDataLst>
          </p:nvPr>
        </p:nvSpPr>
        <p:spPr bwMode="auto">
          <a:xfrm>
            <a:off x="3652838" y="548957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1.50</a:t>
            </a:r>
            <a:endParaRPr lang="en-GB" sz="2800" dirty="0">
              <a:effectLst>
                <a:outerShdw blurRad="38100" dist="38100" dir="2700000" algn="tl">
                  <a:srgbClr val="C0C0C0"/>
                </a:outerShdw>
              </a:effectLst>
              <a:latin typeface="Times New Roman" pitchFamily="18" charset="0"/>
            </a:endParaRPr>
          </a:p>
        </p:txBody>
      </p:sp>
      <p:sp>
        <p:nvSpPr>
          <p:cNvPr id="161832" name="Rectangle 40"/>
          <p:cNvSpPr>
            <a:spLocks noChangeArrowheads="1"/>
          </p:cNvSpPr>
          <p:nvPr>
            <p:custDataLst>
              <p:tags r:id="rId39"/>
            </p:custDataLst>
          </p:nvPr>
        </p:nvSpPr>
        <p:spPr bwMode="auto">
          <a:xfrm>
            <a:off x="4314825" y="548957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2.00</a:t>
            </a:r>
            <a:endParaRPr lang="en-GB" sz="2800" dirty="0">
              <a:effectLst>
                <a:outerShdw blurRad="38100" dist="38100" dir="2700000" algn="tl">
                  <a:srgbClr val="C0C0C0"/>
                </a:outerShdw>
              </a:effectLst>
              <a:latin typeface="Times New Roman" pitchFamily="18" charset="0"/>
            </a:endParaRPr>
          </a:p>
        </p:txBody>
      </p:sp>
      <p:sp>
        <p:nvSpPr>
          <p:cNvPr id="161833" name="Rectangle 41"/>
          <p:cNvSpPr>
            <a:spLocks noChangeArrowheads="1"/>
          </p:cNvSpPr>
          <p:nvPr>
            <p:custDataLst>
              <p:tags r:id="rId40"/>
            </p:custDataLst>
          </p:nvPr>
        </p:nvSpPr>
        <p:spPr bwMode="auto">
          <a:xfrm>
            <a:off x="4999038" y="548957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2.50</a:t>
            </a:r>
            <a:endParaRPr lang="en-GB" sz="2800" dirty="0">
              <a:effectLst>
                <a:outerShdw blurRad="38100" dist="38100" dir="2700000" algn="tl">
                  <a:srgbClr val="C0C0C0"/>
                </a:outerShdw>
              </a:effectLst>
              <a:latin typeface="Times New Roman" pitchFamily="18" charset="0"/>
            </a:endParaRPr>
          </a:p>
        </p:txBody>
      </p:sp>
      <p:sp>
        <p:nvSpPr>
          <p:cNvPr id="161834" name="Rectangle 42"/>
          <p:cNvSpPr>
            <a:spLocks noChangeArrowheads="1"/>
          </p:cNvSpPr>
          <p:nvPr>
            <p:custDataLst>
              <p:tags r:id="rId41"/>
            </p:custDataLst>
          </p:nvPr>
        </p:nvSpPr>
        <p:spPr bwMode="auto">
          <a:xfrm>
            <a:off x="5661025" y="548957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3.00</a:t>
            </a:r>
            <a:endParaRPr lang="en-GB" sz="2800" dirty="0">
              <a:effectLst>
                <a:outerShdw blurRad="38100" dist="38100" dir="2700000" algn="tl">
                  <a:srgbClr val="C0C0C0"/>
                </a:outerShdw>
              </a:effectLst>
              <a:latin typeface="Times New Roman" pitchFamily="18" charset="0"/>
            </a:endParaRPr>
          </a:p>
        </p:txBody>
      </p:sp>
      <p:sp>
        <p:nvSpPr>
          <p:cNvPr id="161835" name="Rectangle 43"/>
          <p:cNvSpPr>
            <a:spLocks noChangeArrowheads="1"/>
          </p:cNvSpPr>
          <p:nvPr>
            <p:custDataLst>
              <p:tags r:id="rId42"/>
            </p:custDataLst>
          </p:nvPr>
        </p:nvSpPr>
        <p:spPr bwMode="auto">
          <a:xfrm>
            <a:off x="6345238" y="548957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3.50</a:t>
            </a:r>
            <a:endParaRPr lang="en-GB" sz="2800" dirty="0">
              <a:effectLst>
                <a:outerShdw blurRad="38100" dist="38100" dir="2700000" algn="tl">
                  <a:srgbClr val="C0C0C0"/>
                </a:outerShdw>
              </a:effectLst>
              <a:latin typeface="Times New Roman" pitchFamily="18" charset="0"/>
            </a:endParaRPr>
          </a:p>
        </p:txBody>
      </p:sp>
      <p:sp>
        <p:nvSpPr>
          <p:cNvPr id="161836" name="Rectangle 44"/>
          <p:cNvSpPr>
            <a:spLocks noChangeArrowheads="1"/>
          </p:cNvSpPr>
          <p:nvPr>
            <p:custDataLst>
              <p:tags r:id="rId43"/>
            </p:custDataLst>
          </p:nvPr>
        </p:nvSpPr>
        <p:spPr bwMode="auto">
          <a:xfrm>
            <a:off x="7007225" y="548957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4.00</a:t>
            </a:r>
            <a:endParaRPr lang="en-GB" sz="2800" dirty="0">
              <a:effectLst>
                <a:outerShdw blurRad="38100" dist="38100" dir="2700000" algn="tl">
                  <a:srgbClr val="C0C0C0"/>
                </a:outerShdw>
              </a:effectLst>
              <a:latin typeface="Times New Roman" pitchFamily="18" charset="0"/>
            </a:endParaRPr>
          </a:p>
        </p:txBody>
      </p:sp>
      <p:sp>
        <p:nvSpPr>
          <p:cNvPr id="161837" name="Rectangle 45"/>
          <p:cNvSpPr>
            <a:spLocks noChangeArrowheads="1"/>
          </p:cNvSpPr>
          <p:nvPr>
            <p:custDataLst>
              <p:tags r:id="rId44"/>
            </p:custDataLst>
          </p:nvPr>
        </p:nvSpPr>
        <p:spPr bwMode="auto">
          <a:xfrm>
            <a:off x="7689850" y="548957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4.50</a:t>
            </a:r>
            <a:endParaRPr lang="en-GB" sz="2800" dirty="0">
              <a:effectLst>
                <a:outerShdw blurRad="38100" dist="38100" dir="2700000" algn="tl">
                  <a:srgbClr val="C0C0C0"/>
                </a:outerShdw>
              </a:effectLst>
              <a:latin typeface="Times New Roman" pitchFamily="18" charset="0"/>
            </a:endParaRPr>
          </a:p>
        </p:txBody>
      </p:sp>
      <p:sp>
        <p:nvSpPr>
          <p:cNvPr id="161838" name="Rectangle 46"/>
          <p:cNvSpPr>
            <a:spLocks noChangeArrowheads="1"/>
          </p:cNvSpPr>
          <p:nvPr>
            <p:custDataLst>
              <p:tags r:id="rId45"/>
            </p:custDataLst>
          </p:nvPr>
        </p:nvSpPr>
        <p:spPr bwMode="auto">
          <a:xfrm>
            <a:off x="533400" y="4957763"/>
            <a:ext cx="1122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CT Abdomen</a:t>
            </a:r>
            <a:endParaRPr lang="en-GB" sz="2800" dirty="0">
              <a:effectLst>
                <a:outerShdw blurRad="38100" dist="38100" dir="2700000" algn="tl">
                  <a:srgbClr val="C0C0C0"/>
                </a:outerShdw>
              </a:effectLst>
              <a:latin typeface="Times New Roman" pitchFamily="18" charset="0"/>
            </a:endParaRPr>
          </a:p>
        </p:txBody>
      </p:sp>
      <p:sp>
        <p:nvSpPr>
          <p:cNvPr id="161839" name="Rectangle 47"/>
          <p:cNvSpPr>
            <a:spLocks noChangeArrowheads="1"/>
          </p:cNvSpPr>
          <p:nvPr>
            <p:custDataLst>
              <p:tags r:id="rId46"/>
            </p:custDataLst>
          </p:nvPr>
        </p:nvSpPr>
        <p:spPr bwMode="auto">
          <a:xfrm>
            <a:off x="609600" y="4427538"/>
            <a:ext cx="1074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Barium Meal</a:t>
            </a:r>
            <a:endParaRPr lang="en-GB" sz="2800" dirty="0">
              <a:effectLst>
                <a:outerShdw blurRad="38100" dist="38100" dir="2700000" algn="tl">
                  <a:srgbClr val="C0C0C0"/>
                </a:outerShdw>
              </a:effectLst>
              <a:latin typeface="Times New Roman" pitchFamily="18" charset="0"/>
            </a:endParaRPr>
          </a:p>
        </p:txBody>
      </p:sp>
      <p:sp>
        <p:nvSpPr>
          <p:cNvPr id="161840" name="Rectangle 48"/>
          <p:cNvSpPr>
            <a:spLocks noChangeArrowheads="1"/>
          </p:cNvSpPr>
          <p:nvPr>
            <p:custDataLst>
              <p:tags r:id="rId47"/>
            </p:custDataLst>
          </p:nvPr>
        </p:nvSpPr>
        <p:spPr bwMode="auto">
          <a:xfrm>
            <a:off x="476250" y="3876675"/>
            <a:ext cx="1204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Lumbar Spine</a:t>
            </a:r>
            <a:endParaRPr lang="en-GB" sz="2800" dirty="0">
              <a:effectLst>
                <a:outerShdw blurRad="38100" dist="38100" dir="2700000" algn="tl">
                  <a:srgbClr val="C0C0C0"/>
                </a:outerShdw>
              </a:effectLst>
              <a:latin typeface="Times New Roman" pitchFamily="18" charset="0"/>
            </a:endParaRPr>
          </a:p>
        </p:txBody>
      </p:sp>
      <p:sp>
        <p:nvSpPr>
          <p:cNvPr id="161841" name="Rectangle 49"/>
          <p:cNvSpPr>
            <a:spLocks noChangeArrowheads="1"/>
          </p:cNvSpPr>
          <p:nvPr>
            <p:custDataLst>
              <p:tags r:id="rId48"/>
            </p:custDataLst>
          </p:nvPr>
        </p:nvSpPr>
        <p:spPr bwMode="auto">
          <a:xfrm>
            <a:off x="1138238" y="3306763"/>
            <a:ext cx="522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Pelvis</a:t>
            </a:r>
            <a:endParaRPr lang="en-GB" sz="2800" dirty="0">
              <a:effectLst>
                <a:outerShdw blurRad="38100" dist="38100" dir="2700000" algn="tl">
                  <a:srgbClr val="C0C0C0"/>
                </a:outerShdw>
              </a:effectLst>
              <a:latin typeface="Times New Roman" pitchFamily="18" charset="0"/>
            </a:endParaRPr>
          </a:p>
        </p:txBody>
      </p:sp>
      <p:sp>
        <p:nvSpPr>
          <p:cNvPr id="161842" name="Rectangle 50"/>
          <p:cNvSpPr>
            <a:spLocks noChangeArrowheads="1"/>
          </p:cNvSpPr>
          <p:nvPr>
            <p:custDataLst>
              <p:tags r:id="rId49"/>
            </p:custDataLst>
          </p:nvPr>
        </p:nvSpPr>
        <p:spPr bwMode="auto">
          <a:xfrm>
            <a:off x="1227138" y="2757488"/>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Skull</a:t>
            </a:r>
            <a:endParaRPr lang="en-GB" sz="2800" dirty="0">
              <a:effectLst>
                <a:outerShdw blurRad="38100" dist="38100" dir="2700000" algn="tl">
                  <a:srgbClr val="C0C0C0"/>
                </a:outerShdw>
              </a:effectLst>
              <a:latin typeface="Times New Roman" pitchFamily="18" charset="0"/>
            </a:endParaRPr>
          </a:p>
        </p:txBody>
      </p:sp>
      <p:sp>
        <p:nvSpPr>
          <p:cNvPr id="161843" name="Rectangle 51"/>
          <p:cNvSpPr>
            <a:spLocks noChangeArrowheads="1"/>
          </p:cNvSpPr>
          <p:nvPr>
            <p:custDataLst>
              <p:tags r:id="rId50"/>
            </p:custDataLst>
          </p:nvPr>
        </p:nvSpPr>
        <p:spPr bwMode="auto">
          <a:xfrm>
            <a:off x="1162050" y="2206625"/>
            <a:ext cx="500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Chest</a:t>
            </a:r>
            <a:endParaRPr lang="en-GB" sz="2800" dirty="0">
              <a:effectLst>
                <a:outerShdw blurRad="38100" dist="38100" dir="2700000" algn="tl">
                  <a:srgbClr val="C0C0C0"/>
                </a:outerShdw>
              </a:effectLst>
              <a:latin typeface="Times New Roman" pitchFamily="18" charset="0"/>
            </a:endParaRPr>
          </a:p>
        </p:txBody>
      </p:sp>
      <p:sp>
        <p:nvSpPr>
          <p:cNvPr id="161844" name="Rectangle 52"/>
          <p:cNvSpPr>
            <a:spLocks noChangeArrowheads="1"/>
          </p:cNvSpPr>
          <p:nvPr>
            <p:custDataLst>
              <p:tags r:id="rId51"/>
            </p:custDataLst>
          </p:nvPr>
        </p:nvSpPr>
        <p:spPr bwMode="auto">
          <a:xfrm>
            <a:off x="1138238" y="1636713"/>
            <a:ext cx="531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Limbs</a:t>
            </a:r>
            <a:endParaRPr lang="en-GB" sz="2800" dirty="0">
              <a:effectLst>
                <a:outerShdw blurRad="38100" dist="38100" dir="2700000" algn="tl">
                  <a:srgbClr val="C0C0C0"/>
                </a:outerShdw>
              </a:effectLst>
              <a:latin typeface="Times New Roman" pitchFamily="18" charset="0"/>
            </a:endParaRPr>
          </a:p>
        </p:txBody>
      </p:sp>
      <p:sp>
        <p:nvSpPr>
          <p:cNvPr id="161845" name="Rectangle 53"/>
          <p:cNvSpPr>
            <a:spLocks noChangeArrowheads="1"/>
          </p:cNvSpPr>
          <p:nvPr>
            <p:custDataLst>
              <p:tags r:id="rId52"/>
            </p:custDataLst>
          </p:nvPr>
        </p:nvSpPr>
        <p:spPr bwMode="auto">
          <a:xfrm>
            <a:off x="8288338" y="548957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600" b="1" dirty="0">
                <a:effectLst>
                  <a:outerShdw blurRad="38100" dist="38100" dir="2700000" algn="tl">
                    <a:srgbClr val="C0C0C0"/>
                  </a:outerShdw>
                </a:effectLst>
              </a:rPr>
              <a:t>5.00</a:t>
            </a:r>
            <a:endParaRPr lang="en-GB" sz="2800" dirty="0">
              <a:effectLst>
                <a:outerShdw blurRad="38100" dist="38100" dir="2700000" algn="tl">
                  <a:srgbClr val="C0C0C0"/>
                </a:outerShdw>
              </a:effectLst>
              <a:latin typeface="Times New Roman" pitchFamily="18" charset="0"/>
            </a:endParaRPr>
          </a:p>
        </p:txBody>
      </p:sp>
      <p:sp>
        <p:nvSpPr>
          <p:cNvPr id="10294" name="Line 54"/>
          <p:cNvSpPr>
            <a:spLocks noChangeShapeType="1"/>
          </p:cNvSpPr>
          <p:nvPr>
            <p:custDataLst>
              <p:tags r:id="rId53"/>
            </p:custDataLst>
          </p:nvPr>
        </p:nvSpPr>
        <p:spPr bwMode="auto">
          <a:xfrm flipV="1">
            <a:off x="8477250" y="5337175"/>
            <a:ext cx="12700" cy="5715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13670486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792288" y="4800600"/>
            <a:ext cx="5486400" cy="5667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l" eaLnBrk="1" hangingPunct="1"/>
            <a:r>
              <a:rPr lang="en-GB" altLang="en-US" dirty="0" smtClean="0"/>
              <a:t>Risk from exposure</a:t>
            </a:r>
          </a:p>
        </p:txBody>
      </p:sp>
      <p:sp>
        <p:nvSpPr>
          <p:cNvPr id="6" name="Text Placeholder 5"/>
          <p:cNvSpPr>
            <a:spLocks noGrp="1"/>
          </p:cNvSpPr>
          <p:nvPr>
            <p:ph type="body" sz="half" idx="2"/>
            <p:custDataLst>
              <p:tags r:id="rId2"/>
            </p:custDataLst>
          </p:nvPr>
        </p:nvSpPr>
        <p:spPr>
          <a:xfrm>
            <a:off x="251520" y="1439863"/>
            <a:ext cx="8136904" cy="804862"/>
          </a:xfrm>
        </p:spPr>
        <p:txBody>
          <a:bodyPr/>
          <a:lstStyle/>
          <a:p>
            <a:r>
              <a:rPr lang="en-GB" sz="2000" dirty="0" smtClean="0"/>
              <a:t>Risk from exposure varies with both sex and age making it particularly important to consider this regarding exposures for paediatrics.</a:t>
            </a:r>
            <a:endParaRPr lang="en-GB" sz="2000" dirty="0"/>
          </a:p>
        </p:txBody>
      </p:sp>
      <p:sp>
        <p:nvSpPr>
          <p:cNvPr id="10268" name="Line 28"/>
          <p:cNvSpPr>
            <a:spLocks noChangeShapeType="1"/>
          </p:cNvSpPr>
          <p:nvPr>
            <p:custDataLst>
              <p:tags r:id="rId3"/>
            </p:custDataLst>
          </p:nvPr>
        </p:nvSpPr>
        <p:spPr bwMode="auto">
          <a:xfrm flipH="1">
            <a:off x="1724025" y="1439863"/>
            <a:ext cx="6667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466181"/>
            <a:ext cx="737076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custDataLst>
              <p:tags r:id="rId4"/>
            </p:custDataLst>
          </p:nvPr>
        </p:nvSpPr>
        <p:spPr>
          <a:xfrm>
            <a:off x="3779912" y="251707"/>
            <a:ext cx="4824536" cy="523220"/>
          </a:xfrm>
          <a:prstGeom prst="rect">
            <a:avLst/>
          </a:prstGeom>
          <a:noFill/>
        </p:spPr>
        <p:txBody>
          <a:bodyPr wrap="square" rtlCol="0">
            <a:spAutoFit/>
          </a:bodyPr>
          <a:lstStyle/>
          <a:p>
            <a:r>
              <a:rPr lang="en-GB" sz="2800" dirty="0" smtClean="0">
                <a:solidFill>
                  <a:schemeClr val="bg1"/>
                </a:solidFill>
              </a:rPr>
              <a:t>Risk from Exposure</a:t>
            </a:r>
            <a:endParaRPr lang="en-GB" sz="2800" dirty="0">
              <a:solidFill>
                <a:schemeClr val="bg1"/>
              </a:solidFill>
            </a:endParaRPr>
          </a:p>
        </p:txBody>
      </p:sp>
    </p:spTree>
    <p:extLst>
      <p:ext uri="{BB962C8B-B14F-4D97-AF65-F5344CB8AC3E}">
        <p14:creationId xmlns:p14="http://schemas.microsoft.com/office/powerpoint/2010/main" val="13489536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5" name="Rectangle 9"/>
          <p:cNvSpPr>
            <a:spLocks noGrp="1" noChangeArrowheads="1"/>
          </p:cNvSpPr>
          <p:nvPr>
            <p:ph type="title"/>
            <p:custDataLst>
              <p:tags r:id="rId1"/>
            </p:custDataLst>
          </p:nvPr>
        </p:nvSpPr>
        <p:spPr>
          <a:xfrm>
            <a:off x="3635896" y="0"/>
            <a:ext cx="5177904" cy="949325"/>
          </a:xfrm>
        </p:spPr>
        <p:txBody>
          <a:bodyPr/>
          <a:lstStyle/>
          <a:p>
            <a:pPr algn="l" eaLnBrk="1" hangingPunct="1">
              <a:defRPr/>
            </a:pPr>
            <a:r>
              <a:rPr lang="en-GB" altLang="en-US" dirty="0" smtClean="0"/>
              <a:t>Radiation Dose and Risk from Diagnostic Examinations</a:t>
            </a:r>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720991837"/>
              </p:ext>
            </p:extLst>
          </p:nvPr>
        </p:nvGraphicFramePr>
        <p:xfrm>
          <a:off x="1187624" y="1772816"/>
          <a:ext cx="6567170" cy="4210685"/>
        </p:xfrm>
        <a:graphic>
          <a:graphicData uri="http://schemas.openxmlformats.org/drawingml/2006/table">
            <a:tbl>
              <a:tblPr firstRow="1" firstCol="1" bandRow="1">
                <a:tableStyleId>{5C22544A-7EE6-4342-B048-85BDC9FD1C3A}</a:tableStyleId>
              </a:tblPr>
              <a:tblGrid>
                <a:gridCol w="2070735"/>
                <a:gridCol w="1438275"/>
                <a:gridCol w="1438275"/>
                <a:gridCol w="1619885"/>
              </a:tblGrid>
              <a:tr h="336550">
                <a:tc>
                  <a:txBody>
                    <a:bodyPr/>
                    <a:lstStyle/>
                    <a:p>
                      <a:pPr>
                        <a:lnSpc>
                          <a:spcPct val="115000"/>
                        </a:lnSpc>
                        <a:spcAft>
                          <a:spcPts val="0"/>
                        </a:spcAft>
                      </a:pPr>
                      <a:r>
                        <a:rPr lang="en-GB" sz="1000" dirty="0">
                          <a:effectLst/>
                        </a:rPr>
                        <a:t>Radiographic Examination</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Typical effective dose (</a:t>
                      </a:r>
                      <a:r>
                        <a:rPr lang="en-GB" sz="1000" dirty="0" err="1">
                          <a:effectLst/>
                        </a:rPr>
                        <a:t>mSv</a:t>
                      </a:r>
                      <a:r>
                        <a:rPr lang="en-GB" sz="1000" dirty="0">
                          <a:effectLst/>
                        </a:rPr>
                        <a:t>)</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Equiv. no chest        x-rays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Approx. equiv. Background radiation</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Limbs &amp; Joints (except hip)</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&lt; 0.01</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&lt;1</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&lt; 2 days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Chest (PA)</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0.015</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2.5 days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Thoracic Spine</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0.4</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30</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2 months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Lumbar Spine</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0.6</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40</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3 months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Abdomen</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0.4</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30</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2 months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IVU</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2.1</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140</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11.5 months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Barium Swallow</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100</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8 months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Mammography (2 view)</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35</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3 months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CT Head</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1.4</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90</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7.5 months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dirty="0">
                          <a:effectLst/>
                        </a:rPr>
                        <a:t>CT Chest</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6.6</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440</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3 years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CT KUB</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5.5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370</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2.5 years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dirty="0">
                          <a:effectLst/>
                        </a:rPr>
                        <a:t>CT </a:t>
                      </a:r>
                      <a:r>
                        <a:rPr lang="en-GB" sz="1000" dirty="0" err="1">
                          <a:effectLst/>
                        </a:rPr>
                        <a:t>colonography</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670</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4.5 years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CT chest abdomen pelvis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670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4.5 years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Radionuclide Procedure</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Typical effective dose (mSv)</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Equiv. no </a:t>
                      </a:r>
                      <a:r>
                        <a:rPr lang="en-GB" sz="1000" dirty="0" smtClean="0">
                          <a:effectLst/>
                        </a:rPr>
                        <a:t>chest</a:t>
                      </a:r>
                      <a:r>
                        <a:rPr lang="en-GB" sz="1000" baseline="0" dirty="0" smtClean="0">
                          <a:effectLst/>
                        </a:rPr>
                        <a:t> </a:t>
                      </a:r>
                      <a:br>
                        <a:rPr lang="en-GB" sz="1000" baseline="0" dirty="0" smtClean="0">
                          <a:effectLst/>
                        </a:rPr>
                      </a:br>
                      <a:r>
                        <a:rPr lang="en-GB" sz="1000" dirty="0" smtClean="0">
                          <a:effectLst/>
                        </a:rPr>
                        <a:t>x-rays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Approx. equiv. Background radiation</a:t>
                      </a:r>
                      <a:endParaRPr lang="en-GB" sz="1100" dirty="0">
                        <a:effectLst/>
                        <a:latin typeface="Calibri"/>
                        <a:ea typeface="Calibri"/>
                        <a:cs typeface="Times New Roman"/>
                      </a:endParaRPr>
                    </a:p>
                  </a:txBody>
                  <a:tcPr marL="68580" marR="68580" marT="0" marB="0"/>
                </a:tc>
              </a:tr>
              <a:tr h="179705">
                <a:tc>
                  <a:txBody>
                    <a:bodyPr/>
                    <a:lstStyle/>
                    <a:p>
                      <a:pPr>
                        <a:lnSpc>
                          <a:spcPct val="115000"/>
                        </a:lnSpc>
                        <a:spcAft>
                          <a:spcPts val="0"/>
                        </a:spcAft>
                      </a:pPr>
                      <a:r>
                        <a:rPr lang="en-GB" sz="1000">
                          <a:effectLst/>
                        </a:rPr>
                        <a:t>Lung ventilation (Tc-99m)</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0.4</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30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2 months</a:t>
                      </a:r>
                      <a:endParaRPr lang="en-GB"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Thyroid (Tc-99m)</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70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6 months</a:t>
                      </a:r>
                      <a:endParaRPr lang="en-GB"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Kidney (Tc-99m)</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0.7</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50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4 months</a:t>
                      </a:r>
                      <a:endParaRPr lang="en-GB"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Bone (Tc-99m)</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3</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200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1.4 years</a:t>
                      </a:r>
                      <a:endParaRPr lang="en-GB" sz="1100" dirty="0">
                        <a:effectLst/>
                        <a:latin typeface="Calibri"/>
                        <a:ea typeface="Calibri"/>
                        <a:cs typeface="Times New Roman"/>
                      </a:endParaRPr>
                    </a:p>
                  </a:txBody>
                  <a:tcPr marL="68580" marR="68580" marT="0" marB="0"/>
                </a:tc>
              </a:tr>
              <a:tr h="44450">
                <a:tc>
                  <a:txBody>
                    <a:bodyPr/>
                    <a:lstStyle/>
                    <a:p>
                      <a:pPr>
                        <a:lnSpc>
                          <a:spcPct val="115000"/>
                        </a:lnSpc>
                        <a:spcAft>
                          <a:spcPts val="0"/>
                        </a:spcAft>
                      </a:pPr>
                      <a:r>
                        <a:rPr lang="en-GB" sz="1000">
                          <a:effectLst/>
                        </a:rPr>
                        <a:t>Dynamic Cardiac (Tc-99m)</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6</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400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2.7 years</a:t>
                      </a:r>
                      <a:endParaRPr lang="en-GB"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000">
                          <a:effectLst/>
                        </a:rPr>
                        <a:t>PET CT (body)</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18</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1200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8.1 years</a:t>
                      </a:r>
                      <a:endParaRPr lang="en-GB" sz="1100" dirty="0">
                        <a:effectLst/>
                        <a:latin typeface="Calibri"/>
                        <a:ea typeface="Calibri"/>
                        <a:cs typeface="Times New Roman"/>
                      </a:endParaRPr>
                    </a:p>
                  </a:txBody>
                  <a:tcPr marL="68580" marR="68580" marT="0" marB="0"/>
                </a:tc>
              </a:tr>
            </a:tbl>
          </a:graphicData>
        </a:graphic>
      </p:graphicFrame>
      <p:sp>
        <p:nvSpPr>
          <p:cNvPr id="5" name="TextBox 4"/>
          <p:cNvSpPr txBox="1"/>
          <p:nvPr>
            <p:custDataLst>
              <p:tags r:id="rId3"/>
            </p:custDataLst>
          </p:nvPr>
        </p:nvSpPr>
        <p:spPr>
          <a:xfrm>
            <a:off x="1187624" y="1309393"/>
            <a:ext cx="7056784" cy="369332"/>
          </a:xfrm>
          <a:prstGeom prst="rect">
            <a:avLst/>
          </a:prstGeom>
          <a:noFill/>
        </p:spPr>
        <p:txBody>
          <a:bodyPr wrap="square" rtlCol="0">
            <a:spAutoFit/>
          </a:bodyPr>
          <a:lstStyle/>
          <a:p>
            <a:r>
              <a:rPr lang="en-GB" sz="1800" b="1" dirty="0"/>
              <a:t>Typical effective doses from diagnostic medical exposure</a:t>
            </a:r>
            <a:endParaRPr lang="en-GB" sz="1800" dirty="0"/>
          </a:p>
        </p:txBody>
      </p:sp>
      <p:sp>
        <p:nvSpPr>
          <p:cNvPr id="6" name="TextBox 5"/>
          <p:cNvSpPr txBox="1"/>
          <p:nvPr>
            <p:custDataLst>
              <p:tags r:id="rId4"/>
            </p:custDataLst>
          </p:nvPr>
        </p:nvSpPr>
        <p:spPr>
          <a:xfrm>
            <a:off x="4448231" y="6117889"/>
            <a:ext cx="3816424" cy="461665"/>
          </a:xfrm>
          <a:prstGeom prst="rect">
            <a:avLst/>
          </a:prstGeom>
          <a:noFill/>
        </p:spPr>
        <p:txBody>
          <a:bodyPr wrap="square" rtlCol="0">
            <a:spAutoFit/>
          </a:bodyPr>
          <a:lstStyle/>
          <a:p>
            <a:r>
              <a:rPr lang="en-GB" dirty="0" smtClean="0"/>
              <a:t>/  Public Health England</a:t>
            </a:r>
            <a:endParaRPr lang="en-GB" dirty="0"/>
          </a:p>
        </p:txBody>
      </p:sp>
      <p:pic>
        <p:nvPicPr>
          <p:cNvPr id="307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848" y="6127311"/>
            <a:ext cx="10668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custDataLst>
              <p:tags r:id="rId5"/>
            </p:custDataLst>
          </p:nvPr>
        </p:nvSpPr>
        <p:spPr>
          <a:xfrm>
            <a:off x="2089121" y="6122600"/>
            <a:ext cx="900100" cy="461665"/>
          </a:xfrm>
          <a:prstGeom prst="rect">
            <a:avLst/>
          </a:prstGeom>
          <a:noFill/>
        </p:spPr>
        <p:txBody>
          <a:bodyPr wrap="square" rtlCol="0">
            <a:spAutoFit/>
          </a:bodyPr>
          <a:lstStyle/>
          <a:p>
            <a:r>
              <a:rPr lang="en-GB" dirty="0" smtClean="0"/>
              <a:t>From</a:t>
            </a:r>
            <a:endParaRPr lang="en-GB" dirty="0"/>
          </a:p>
        </p:txBody>
      </p:sp>
    </p:spTree>
    <p:extLst>
      <p:ext uri="{BB962C8B-B14F-4D97-AF65-F5344CB8AC3E}">
        <p14:creationId xmlns:p14="http://schemas.microsoft.com/office/powerpoint/2010/main" val="41752239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6395"/>
          <a:stretch/>
        </p:blipFill>
        <p:spPr bwMode="auto">
          <a:xfrm>
            <a:off x="213905" y="1376348"/>
            <a:ext cx="3709509" cy="507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1"/>
            </p:custDataLst>
          </p:nvPr>
        </p:nvSpPr>
        <p:spPr>
          <a:xfrm>
            <a:off x="3779912" y="260648"/>
            <a:ext cx="5184775" cy="463550"/>
          </a:xfrm>
        </p:spPr>
        <p:txBody>
          <a:bodyPr/>
          <a:lstStyle/>
          <a:p>
            <a:pPr algn="l"/>
            <a:r>
              <a:rPr lang="en-GB" sz="2400" dirty="0" smtClean="0"/>
              <a:t>Categorising Risk from Diagnostic </a:t>
            </a:r>
            <a:r>
              <a:rPr lang="en-GB" sz="2400" dirty="0"/>
              <a:t>R</a:t>
            </a:r>
            <a:r>
              <a:rPr lang="en-GB" sz="2400" dirty="0" smtClean="0"/>
              <a:t>adiation </a:t>
            </a:r>
            <a:r>
              <a:rPr lang="en-GB" sz="2400" dirty="0"/>
              <a:t>E</a:t>
            </a:r>
            <a:r>
              <a:rPr lang="en-GB" sz="2400" dirty="0" smtClean="0"/>
              <a:t>xaminations</a:t>
            </a:r>
            <a:endParaRPr lang="en-GB" dirty="0"/>
          </a:p>
        </p:txBody>
      </p:sp>
      <p:sp>
        <p:nvSpPr>
          <p:cNvPr id="5" name="TextBox 4"/>
          <p:cNvSpPr txBox="1"/>
          <p:nvPr>
            <p:custDataLst>
              <p:tags r:id="rId2"/>
            </p:custDataLst>
          </p:nvPr>
        </p:nvSpPr>
        <p:spPr>
          <a:xfrm>
            <a:off x="3514378" y="6284773"/>
            <a:ext cx="5616624" cy="553998"/>
          </a:xfrm>
          <a:prstGeom prst="rect">
            <a:avLst/>
          </a:prstGeom>
          <a:noFill/>
        </p:spPr>
        <p:txBody>
          <a:bodyPr wrap="square" rtlCol="0">
            <a:spAutoFit/>
          </a:bodyPr>
          <a:lstStyle/>
          <a:p>
            <a:pPr fontAlgn="auto">
              <a:spcBef>
                <a:spcPts val="0"/>
              </a:spcBef>
              <a:spcAft>
                <a:spcPts val="0"/>
              </a:spcAft>
            </a:pPr>
            <a:r>
              <a:rPr lang="en-GB" sz="1000" dirty="0" smtClean="0">
                <a:solidFill>
                  <a:prstClr val="black"/>
                </a:solidFill>
                <a:latin typeface="Calibri"/>
              </a:rPr>
              <a:t>HPA-CRCE-028</a:t>
            </a:r>
          </a:p>
          <a:p>
            <a:pPr fontAlgn="auto">
              <a:spcBef>
                <a:spcPts val="0"/>
              </a:spcBef>
              <a:spcAft>
                <a:spcPts val="0"/>
              </a:spcAft>
            </a:pPr>
            <a:r>
              <a:rPr lang="en-GB" sz="1000" dirty="0" smtClean="0">
                <a:solidFill>
                  <a:prstClr val="black"/>
                </a:solidFill>
                <a:latin typeface="Calibri"/>
              </a:rPr>
              <a:t>Radiation Risks from Medical X-Ray Examinations as a Function of the Age and Sex of the Patient : </a:t>
            </a:r>
          </a:p>
          <a:p>
            <a:pPr fontAlgn="auto">
              <a:spcBef>
                <a:spcPts val="0"/>
              </a:spcBef>
              <a:spcAft>
                <a:spcPts val="0"/>
              </a:spcAft>
            </a:pPr>
            <a:r>
              <a:rPr lang="en-GB" sz="1000" dirty="0" smtClean="0">
                <a:solidFill>
                  <a:prstClr val="black"/>
                </a:solidFill>
                <a:latin typeface="Calibri"/>
              </a:rPr>
              <a:t>Health Protection Agency 2011</a:t>
            </a:r>
            <a:endParaRPr lang="en-GB" sz="1000" dirty="0">
              <a:solidFill>
                <a:prstClr val="black"/>
              </a:solidFill>
              <a:latin typeface="Calibri"/>
            </a:endParaRPr>
          </a:p>
        </p:txBody>
      </p:sp>
      <p:sp>
        <p:nvSpPr>
          <p:cNvPr id="4" name="TextBox 3"/>
          <p:cNvSpPr txBox="1"/>
          <p:nvPr>
            <p:custDataLst>
              <p:tags r:id="rId3"/>
            </p:custDataLst>
          </p:nvPr>
        </p:nvSpPr>
        <p:spPr>
          <a:xfrm>
            <a:off x="4788024" y="1318022"/>
            <a:ext cx="3960440" cy="4893647"/>
          </a:xfrm>
          <a:prstGeom prst="rect">
            <a:avLst/>
          </a:prstGeom>
          <a:noFill/>
        </p:spPr>
        <p:txBody>
          <a:bodyPr wrap="square" rtlCol="0">
            <a:spAutoFit/>
          </a:bodyPr>
          <a:lstStyle/>
          <a:p>
            <a:pPr marL="342900" indent="-342900">
              <a:buFont typeface="Arial" panose="020B0604020202020204" pitchFamily="34" charset="0"/>
              <a:buChar char="•"/>
            </a:pPr>
            <a:r>
              <a:rPr lang="en-GB" dirty="0" smtClean="0"/>
              <a:t>Risk from chest and limb plain x-rays is minimal compared to the more significant risk associated with CT and CT PET imaging (a nuclear medicine examination)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It is important to consider the most appropriate examination to answer the clinical question</a:t>
            </a:r>
            <a:endParaRPr lang="en-GB" dirty="0"/>
          </a:p>
        </p:txBody>
      </p:sp>
    </p:spTree>
    <p:extLst>
      <p:ext uri="{BB962C8B-B14F-4D97-AF65-F5344CB8AC3E}">
        <p14:creationId xmlns:p14="http://schemas.microsoft.com/office/powerpoint/2010/main" val="49604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sz="2400" dirty="0" smtClean="0"/>
              <a:t>Framework</a:t>
            </a:r>
            <a:endParaRPr lang="en-GB" sz="2400" dirty="0"/>
          </a:p>
        </p:txBody>
      </p:sp>
      <p:sp>
        <p:nvSpPr>
          <p:cNvPr id="3" name="Content Placeholder 2"/>
          <p:cNvSpPr>
            <a:spLocks noGrp="1"/>
          </p:cNvSpPr>
          <p:nvPr>
            <p:ph idx="1"/>
            <p:custDataLst>
              <p:tags r:id="rId2"/>
            </p:custDataLst>
          </p:nvPr>
        </p:nvSpPr>
        <p:spPr/>
        <p:txBody>
          <a:bodyPr/>
          <a:lstStyle/>
          <a:p>
            <a:pPr marL="0" indent="0" algn="ctr">
              <a:buNone/>
            </a:pPr>
            <a:endParaRPr lang="en-GB" dirty="0" smtClean="0"/>
          </a:p>
          <a:p>
            <a:pPr marL="0" indent="0" algn="ctr">
              <a:buNone/>
            </a:pPr>
            <a:r>
              <a:rPr lang="en-GB" dirty="0" smtClean="0"/>
              <a:t>How </a:t>
            </a:r>
            <a:r>
              <a:rPr lang="en-GB" dirty="0"/>
              <a:t>do we protect patients needing diagnostic </a:t>
            </a:r>
            <a:r>
              <a:rPr lang="en-GB" dirty="0" smtClean="0"/>
              <a:t>x-ray (ionising radiation) examinations?</a:t>
            </a:r>
          </a:p>
          <a:p>
            <a:pPr marL="0" indent="0" algn="ctr">
              <a:buNone/>
            </a:pPr>
            <a:endParaRPr lang="en-GB" dirty="0" smtClean="0"/>
          </a:p>
          <a:p>
            <a:pPr marL="0" indent="0" algn="ctr">
              <a:buNone/>
            </a:pPr>
            <a:r>
              <a:rPr lang="en-GB" dirty="0" smtClean="0"/>
              <a:t>Ionising Radiation (Medical Exposure) Regulations </a:t>
            </a:r>
          </a:p>
          <a:p>
            <a:pPr marL="0" indent="0" algn="ctr">
              <a:buNone/>
            </a:pPr>
            <a:r>
              <a:rPr lang="en-GB" dirty="0" smtClean="0"/>
              <a:t>(IR(ME)R)</a:t>
            </a:r>
            <a:endParaRPr lang="en-GB" dirty="0"/>
          </a:p>
          <a:p>
            <a:endParaRPr lang="en-GB" dirty="0"/>
          </a:p>
        </p:txBody>
      </p:sp>
    </p:spTree>
    <p:extLst>
      <p:ext uri="{BB962C8B-B14F-4D97-AF65-F5344CB8AC3E}">
        <p14:creationId xmlns:p14="http://schemas.microsoft.com/office/powerpoint/2010/main" val="5794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Notifications</a:t>
            </a:r>
            <a:endParaRPr lang="en-GB" dirty="0"/>
          </a:p>
        </p:txBody>
      </p:sp>
      <p:sp>
        <p:nvSpPr>
          <p:cNvPr id="4" name="Content Placeholder 3"/>
          <p:cNvSpPr>
            <a:spLocks noGrp="1"/>
          </p:cNvSpPr>
          <p:nvPr>
            <p:ph idx="1"/>
            <p:custDataLst>
              <p:tags r:id="rId2"/>
            </p:custDataLst>
          </p:nvPr>
        </p:nvSpPr>
        <p:spPr/>
        <p:txBody>
          <a:bodyPr/>
          <a:lstStyle/>
          <a:p>
            <a:r>
              <a:rPr lang="en-GB" dirty="0" smtClean="0"/>
              <a:t>The Trust must notify CQC of certain errors</a:t>
            </a:r>
          </a:p>
          <a:p>
            <a:pPr lvl="1">
              <a:buFont typeface="Wingdings" panose="05000000000000000000" pitchFamily="2" charset="2"/>
              <a:buChar char="§"/>
            </a:pPr>
            <a:r>
              <a:rPr lang="en-GB" dirty="0"/>
              <a:t>Exposures involving the wrong patient</a:t>
            </a:r>
          </a:p>
          <a:p>
            <a:pPr lvl="1">
              <a:buFont typeface="Wingdings" panose="05000000000000000000" pitchFamily="2" charset="2"/>
              <a:buChar char="§"/>
            </a:pPr>
            <a:r>
              <a:rPr lang="en-GB" dirty="0"/>
              <a:t>Exposures which are “much greater than intended”</a:t>
            </a:r>
          </a:p>
          <a:p>
            <a:pPr lvl="1">
              <a:buFont typeface="Wingdings" panose="05000000000000000000" pitchFamily="2" charset="2"/>
              <a:buChar char="§"/>
            </a:pPr>
            <a:r>
              <a:rPr lang="en-GB" dirty="0"/>
              <a:t>Unintended exposures of the foetus</a:t>
            </a:r>
          </a:p>
          <a:p>
            <a:endParaRPr lang="en-GB" dirty="0" smtClean="0"/>
          </a:p>
          <a:p>
            <a:r>
              <a:rPr lang="en-GB" dirty="0" smtClean="0"/>
              <a:t>If a referrer makes repeated errors they may have their entitlement revoked.</a:t>
            </a:r>
          </a:p>
          <a:p>
            <a:pPr lvl="1"/>
            <a:endParaRPr lang="en-GB" dirty="0"/>
          </a:p>
          <a:p>
            <a:pPr marL="457200" lvl="1" indent="0">
              <a:buNone/>
            </a:pPr>
            <a:endParaRPr lang="en-GB" dirty="0"/>
          </a:p>
        </p:txBody>
      </p:sp>
    </p:spTree>
    <p:extLst>
      <p:ext uri="{BB962C8B-B14F-4D97-AF65-F5344CB8AC3E}">
        <p14:creationId xmlns:p14="http://schemas.microsoft.com/office/powerpoint/2010/main" val="30980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Purpose</a:t>
            </a:r>
            <a:endParaRPr lang="en-GB" dirty="0"/>
          </a:p>
        </p:txBody>
      </p:sp>
      <p:sp>
        <p:nvSpPr>
          <p:cNvPr id="3" name="Content Placeholder 2"/>
          <p:cNvSpPr>
            <a:spLocks noGrp="1"/>
          </p:cNvSpPr>
          <p:nvPr>
            <p:ph idx="1"/>
            <p:custDataLst>
              <p:tags r:id="rId2"/>
            </p:custDataLst>
          </p:nvPr>
        </p:nvSpPr>
        <p:spPr>
          <a:xfrm>
            <a:off x="179512" y="1268760"/>
            <a:ext cx="8785225" cy="5184775"/>
          </a:xfrm>
        </p:spPr>
        <p:txBody>
          <a:bodyPr/>
          <a:lstStyle/>
          <a:p>
            <a:pPr marL="0" indent="0">
              <a:buNone/>
            </a:pPr>
            <a:r>
              <a:rPr lang="en-GB" sz="2800" dirty="0" smtClean="0"/>
              <a:t>This training is to ensure that anyone requesting a medical exposure involving ionising radiations understands:</a:t>
            </a:r>
          </a:p>
          <a:p>
            <a:r>
              <a:rPr lang="en-GB" sz="2800" dirty="0" smtClean="0"/>
              <a:t>The potential risks involved</a:t>
            </a:r>
          </a:p>
          <a:p>
            <a:r>
              <a:rPr lang="en-GB" sz="2800" dirty="0" smtClean="0"/>
              <a:t>Is aware of the referral guidelines which should be followed</a:t>
            </a:r>
          </a:p>
          <a:p>
            <a:r>
              <a:rPr lang="en-GB" sz="2800" dirty="0" smtClean="0"/>
              <a:t>The information which must be provided</a:t>
            </a:r>
          </a:p>
          <a:p>
            <a:r>
              <a:rPr lang="en-GB" sz="2800" dirty="0" smtClean="0"/>
              <a:t>The importance of avoiding errors</a:t>
            </a:r>
          </a:p>
          <a:p>
            <a:r>
              <a:rPr lang="en-GB" sz="2800" dirty="0" smtClean="0"/>
              <a:t>Their statutory responsibilities</a:t>
            </a:r>
          </a:p>
          <a:p>
            <a:pPr marL="0" indent="0">
              <a:buNone/>
            </a:pPr>
            <a:endParaRPr lang="en-GB" sz="2800" dirty="0" smtClean="0"/>
          </a:p>
          <a:p>
            <a:pPr marL="0" indent="0">
              <a:buNone/>
            </a:pPr>
            <a:r>
              <a:rPr lang="en-GB" sz="2800" dirty="0" smtClean="0"/>
              <a:t>Issues concerning MRI safety are also considered </a:t>
            </a:r>
            <a:endParaRPr lang="en-GB" sz="2800" dirty="0"/>
          </a:p>
        </p:txBody>
      </p:sp>
    </p:spTree>
    <p:extLst>
      <p:ext uri="{BB962C8B-B14F-4D97-AF65-F5344CB8AC3E}">
        <p14:creationId xmlns:p14="http://schemas.microsoft.com/office/powerpoint/2010/main" val="1186729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79388" y="1412875"/>
            <a:ext cx="8785225" cy="5184775"/>
          </a:xfrm>
        </p:spPr>
        <p:txBody>
          <a:bodyPr/>
          <a:lstStyle/>
          <a:p>
            <a:pPr marL="0" indent="0" algn="ctr">
              <a:buNone/>
            </a:pPr>
            <a:r>
              <a:rPr lang="en-GB" dirty="0" smtClean="0"/>
              <a:t>CQC IR(ME)R Reports August 2014 / 2015</a:t>
            </a:r>
          </a:p>
          <a:p>
            <a:pPr marL="0" indent="0">
              <a:buNone/>
            </a:pPr>
            <a:endParaRPr lang="en-GB" dirty="0"/>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805" t="14987" r="52539" b="54784"/>
          <a:stretch/>
        </p:blipFill>
        <p:spPr bwMode="auto">
          <a:xfrm>
            <a:off x="2828968" y="2003569"/>
            <a:ext cx="626469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78" t="20081" r="65079" b="32162"/>
          <a:stretch/>
        </p:blipFill>
        <p:spPr bwMode="auto">
          <a:xfrm>
            <a:off x="-1" y="2132856"/>
            <a:ext cx="2828969" cy="218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custDataLst>
              <p:tags r:id="rId2"/>
            </p:custDataLst>
          </p:nvPr>
        </p:nvSpPr>
        <p:spPr>
          <a:xfrm>
            <a:off x="628576" y="4941168"/>
            <a:ext cx="8407920" cy="1323439"/>
          </a:xfrm>
          <a:prstGeom prst="rect">
            <a:avLst/>
          </a:prstGeom>
          <a:noFill/>
        </p:spPr>
        <p:txBody>
          <a:bodyPr wrap="square" rtlCol="0">
            <a:spAutoFit/>
          </a:bodyPr>
          <a:lstStyle/>
          <a:p>
            <a:r>
              <a:rPr lang="en-GB" sz="1600" b="1" dirty="0"/>
              <a:t>Referral errors in light of electronic requesting</a:t>
            </a:r>
          </a:p>
          <a:p>
            <a:r>
              <a:rPr lang="en-GB" sz="1600" dirty="0"/>
              <a:t>Although notification rates for misidentification of patients are low, they do still remain </a:t>
            </a:r>
            <a:r>
              <a:rPr lang="en-GB" sz="1600" dirty="0" smtClean="0"/>
              <a:t>an issue </a:t>
            </a:r>
            <a:r>
              <a:rPr lang="en-GB" sz="1600" dirty="0"/>
              <a:t>within radiology – especially in light of the adoption nationally of </a:t>
            </a:r>
            <a:r>
              <a:rPr lang="en-GB" sz="1600" dirty="0" smtClean="0"/>
              <a:t>electronic requesting </a:t>
            </a:r>
            <a:r>
              <a:rPr lang="en-GB" sz="1600" dirty="0"/>
              <a:t>packages. Feedback from </a:t>
            </a:r>
            <a:r>
              <a:rPr lang="en-GB" sz="1600" dirty="0" smtClean="0"/>
              <a:t>Trusts </a:t>
            </a:r>
            <a:r>
              <a:rPr lang="en-GB" sz="1600" dirty="0"/>
              <a:t>has highlighted </a:t>
            </a:r>
            <a:r>
              <a:rPr lang="en-GB" sz="1600" b="1" u="sng" dirty="0"/>
              <a:t>that a lack of relevant </a:t>
            </a:r>
            <a:r>
              <a:rPr lang="en-GB" sz="1600" b="1" u="sng" dirty="0" smtClean="0"/>
              <a:t>training for </a:t>
            </a:r>
            <a:r>
              <a:rPr lang="en-GB" sz="1600" b="1" u="sng" dirty="0"/>
              <a:t>referrers has been the main cause for the selection of incorrect </a:t>
            </a:r>
            <a:r>
              <a:rPr lang="en-GB" sz="1600" b="1" u="sng" dirty="0" smtClean="0"/>
              <a:t>patients.  </a:t>
            </a:r>
            <a:endParaRPr lang="en-GB" sz="1600" b="1" u="sng" dirty="0"/>
          </a:p>
        </p:txBody>
      </p:sp>
      <p:sp>
        <p:nvSpPr>
          <p:cNvPr id="5" name="Title 4"/>
          <p:cNvSpPr>
            <a:spLocks noGrp="1"/>
          </p:cNvSpPr>
          <p:nvPr>
            <p:ph type="title"/>
            <p:custDataLst>
              <p:tags r:id="rId3"/>
            </p:custDataLst>
          </p:nvPr>
        </p:nvSpPr>
        <p:spPr>
          <a:xfrm>
            <a:off x="3770347" y="476672"/>
            <a:ext cx="5184775" cy="463550"/>
          </a:xfrm>
        </p:spPr>
        <p:txBody>
          <a:bodyPr/>
          <a:lstStyle/>
          <a:p>
            <a:pPr algn="l"/>
            <a:r>
              <a:rPr lang="en-GB" dirty="0"/>
              <a:t>Reason for this </a:t>
            </a:r>
            <a:r>
              <a:rPr lang="en-GB" dirty="0" smtClean="0"/>
              <a:t>training</a:t>
            </a:r>
            <a:r>
              <a:rPr lang="en-GB" sz="3600" dirty="0"/>
              <a:t/>
            </a:r>
            <a:br>
              <a:rPr lang="en-GB" sz="3600" dirty="0"/>
            </a:br>
            <a:endParaRPr lang="en-GB" sz="3600" dirty="0"/>
          </a:p>
        </p:txBody>
      </p:sp>
      <p:sp>
        <p:nvSpPr>
          <p:cNvPr id="2" name="Donut 1"/>
          <p:cNvSpPr/>
          <p:nvPr>
            <p:custDataLst>
              <p:tags r:id="rId4"/>
            </p:custDataLst>
          </p:nvPr>
        </p:nvSpPr>
        <p:spPr>
          <a:xfrm>
            <a:off x="2675899" y="2861079"/>
            <a:ext cx="6468101" cy="291577"/>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a:t>Four </a:t>
            </a:r>
            <a:r>
              <a:rPr lang="en-GB" dirty="0" smtClean="0"/>
              <a:t>IR(ME)R </a:t>
            </a:r>
            <a:r>
              <a:rPr lang="en-GB" dirty="0"/>
              <a:t>Duty </a:t>
            </a:r>
            <a:r>
              <a:rPr lang="en-GB" dirty="0" smtClean="0"/>
              <a:t>Holders</a:t>
            </a:r>
            <a:endParaRPr lang="en-GB" dirty="0"/>
          </a:p>
        </p:txBody>
      </p:sp>
      <p:sp>
        <p:nvSpPr>
          <p:cNvPr id="3" name="Content Placeholder 2"/>
          <p:cNvSpPr>
            <a:spLocks noGrp="1"/>
          </p:cNvSpPr>
          <p:nvPr>
            <p:ph idx="1"/>
            <p:custDataLst>
              <p:tags r:id="rId2"/>
            </p:custDataLst>
          </p:nvPr>
        </p:nvSpPr>
        <p:spPr>
          <a:xfrm>
            <a:off x="1043608" y="1556792"/>
            <a:ext cx="7993013" cy="5184775"/>
          </a:xfrm>
        </p:spPr>
        <p:txBody>
          <a:bodyPr/>
          <a:lstStyle/>
          <a:p>
            <a:r>
              <a:rPr lang="en-GB" sz="1600" b="1" dirty="0" smtClean="0"/>
              <a:t>Employer</a:t>
            </a:r>
            <a:r>
              <a:rPr lang="en-GB" sz="1600" dirty="0" smtClean="0"/>
              <a:t> </a:t>
            </a:r>
            <a:r>
              <a:rPr lang="en-GB" sz="1600" dirty="0"/>
              <a:t>: any natural or legal person </a:t>
            </a:r>
            <a:r>
              <a:rPr lang="en-GB" sz="1600" dirty="0" smtClean="0"/>
              <a:t>who, carries out, or engages </a:t>
            </a:r>
            <a:r>
              <a:rPr lang="en-GB" sz="1600" dirty="0"/>
              <a:t>others to carry out, medical exposures or practical aspects, at a given radiological </a:t>
            </a:r>
            <a:r>
              <a:rPr lang="en-GB" sz="1600" dirty="0" smtClean="0"/>
              <a:t>installation</a:t>
            </a:r>
            <a:r>
              <a:rPr lang="en-GB" sz="1600" dirty="0"/>
              <a:t>.</a:t>
            </a:r>
            <a:endParaRPr lang="en-GB" sz="1600" dirty="0" smtClean="0"/>
          </a:p>
          <a:p>
            <a:endParaRPr lang="en-GB" sz="1600" dirty="0" smtClean="0"/>
          </a:p>
          <a:p>
            <a:pPr marL="0" indent="0">
              <a:buNone/>
            </a:pPr>
            <a:endParaRPr lang="en-GB" sz="1600" dirty="0"/>
          </a:p>
          <a:p>
            <a:r>
              <a:rPr lang="en-GB" sz="1600" b="1" dirty="0"/>
              <a:t>Referrer </a:t>
            </a:r>
            <a:r>
              <a:rPr lang="en-GB" sz="1600" dirty="0"/>
              <a:t>: means a </a:t>
            </a:r>
            <a:r>
              <a:rPr lang="en-GB" sz="1600" b="1" dirty="0"/>
              <a:t>registered</a:t>
            </a:r>
            <a:r>
              <a:rPr lang="en-GB" sz="1600" dirty="0"/>
              <a:t> medical practitioner, dental practitioner or </a:t>
            </a:r>
            <a:r>
              <a:rPr lang="en-GB" sz="1600" b="1" dirty="0"/>
              <a:t>other </a:t>
            </a:r>
            <a:r>
              <a:rPr lang="en-GB" sz="1700" b="1" dirty="0"/>
              <a:t>health professional </a:t>
            </a:r>
            <a:r>
              <a:rPr lang="en-GB" sz="1700" dirty="0"/>
              <a:t>who is </a:t>
            </a:r>
            <a:r>
              <a:rPr lang="en-GB" sz="1700" b="1" dirty="0"/>
              <a:t>entitled </a:t>
            </a:r>
            <a:r>
              <a:rPr lang="en-GB" sz="1600" dirty="0"/>
              <a:t>in accordance with the employer’s procedures to refer individuals for medical exposure to a practitioner. </a:t>
            </a:r>
            <a:endParaRPr lang="en-GB" sz="1600" dirty="0" smtClean="0"/>
          </a:p>
          <a:p>
            <a:pPr marL="0" indent="0">
              <a:buNone/>
            </a:pPr>
            <a:endParaRPr lang="en-GB" sz="1600" dirty="0"/>
          </a:p>
          <a:p>
            <a:r>
              <a:rPr lang="en-GB" sz="1600" b="1" dirty="0" smtClean="0"/>
              <a:t>Practitioner :</a:t>
            </a:r>
            <a:r>
              <a:rPr lang="en-GB" sz="1600" dirty="0" smtClean="0"/>
              <a:t> </a:t>
            </a:r>
            <a:r>
              <a:rPr lang="en-GB" sz="1600" dirty="0"/>
              <a:t>means a </a:t>
            </a:r>
            <a:r>
              <a:rPr lang="en-GB" sz="1600" b="1" dirty="0"/>
              <a:t>registered</a:t>
            </a:r>
            <a:r>
              <a:rPr lang="en-GB" sz="1600" dirty="0"/>
              <a:t> medical practitioner, dental practitioner or other health professional who is </a:t>
            </a:r>
            <a:r>
              <a:rPr lang="en-GB" sz="1600" b="1" dirty="0"/>
              <a:t>entitled</a:t>
            </a:r>
            <a:r>
              <a:rPr lang="en-GB" sz="1600" dirty="0"/>
              <a:t> in accordance with the employer’s procedures to </a:t>
            </a:r>
            <a:r>
              <a:rPr lang="en-GB" sz="1600" b="1" dirty="0"/>
              <a:t>take responsibility for an individual medical </a:t>
            </a:r>
            <a:r>
              <a:rPr lang="en-GB" sz="1600" b="1" dirty="0" smtClean="0"/>
              <a:t>exposure.</a:t>
            </a:r>
          </a:p>
          <a:p>
            <a:pPr marL="0" indent="0">
              <a:buNone/>
            </a:pPr>
            <a:endParaRPr lang="en-GB" sz="1600" b="1" dirty="0"/>
          </a:p>
          <a:p>
            <a:r>
              <a:rPr lang="en-GB" sz="1600" b="1" dirty="0"/>
              <a:t>Operator :</a:t>
            </a:r>
            <a:r>
              <a:rPr lang="en-GB" sz="1600" dirty="0"/>
              <a:t> means any person who is </a:t>
            </a:r>
            <a:r>
              <a:rPr lang="en-GB" sz="1600" b="1" dirty="0"/>
              <a:t>entitled</a:t>
            </a:r>
            <a:r>
              <a:rPr lang="en-GB" sz="1600" dirty="0"/>
              <a:t>, in </a:t>
            </a:r>
            <a:r>
              <a:rPr lang="en-GB" sz="1600" dirty="0" smtClean="0"/>
              <a:t>accordance </a:t>
            </a:r>
            <a:r>
              <a:rPr lang="en-GB" sz="1600" dirty="0"/>
              <a:t>with the </a:t>
            </a:r>
            <a:r>
              <a:rPr lang="en-GB" sz="1600" dirty="0" smtClean="0"/>
              <a:t>employer’s </a:t>
            </a:r>
            <a:r>
              <a:rPr lang="en-GB" sz="1600" dirty="0"/>
              <a:t>procedures, to carry out </a:t>
            </a:r>
            <a:r>
              <a:rPr lang="en-GB" sz="1600" b="1" dirty="0"/>
              <a:t>practical aspects </a:t>
            </a:r>
            <a:r>
              <a:rPr lang="en-GB" sz="1600" dirty="0" smtClean="0"/>
              <a:t>of any exposure.</a:t>
            </a:r>
            <a:endParaRPr lang="en-GB" dirty="0"/>
          </a:p>
        </p:txBody>
      </p:sp>
      <p:pic>
        <p:nvPicPr>
          <p:cNvPr id="4" name="Picture 3"/>
          <p:cNvPicPr>
            <a:picLocks noChangeAspect="1"/>
          </p:cNvPicPr>
          <p:nvPr/>
        </p:nvPicPr>
        <p:blipFill>
          <a:blip r:embed="rId5"/>
          <a:stretch>
            <a:fillRect/>
          </a:stretch>
        </p:blipFill>
        <p:spPr>
          <a:xfrm>
            <a:off x="109940" y="1556792"/>
            <a:ext cx="1124891" cy="1124891"/>
          </a:xfrm>
          <a:prstGeom prst="rect">
            <a:avLst/>
          </a:prstGeom>
        </p:spPr>
      </p:pic>
      <p:pic>
        <p:nvPicPr>
          <p:cNvPr id="6" name="Picture 5"/>
          <p:cNvPicPr>
            <a:picLocks noChangeAspect="1"/>
          </p:cNvPicPr>
          <p:nvPr/>
        </p:nvPicPr>
        <p:blipFill>
          <a:blip r:embed="rId6"/>
          <a:stretch>
            <a:fillRect/>
          </a:stretch>
        </p:blipFill>
        <p:spPr>
          <a:xfrm>
            <a:off x="72356" y="4005064"/>
            <a:ext cx="1243692" cy="874223"/>
          </a:xfrm>
          <a:prstGeom prst="rect">
            <a:avLst/>
          </a:prstGeom>
        </p:spPr>
      </p:pic>
      <p:pic>
        <p:nvPicPr>
          <p:cNvPr id="7" name="Picture 6"/>
          <p:cNvPicPr>
            <a:picLocks noChangeAspect="1"/>
          </p:cNvPicPr>
          <p:nvPr/>
        </p:nvPicPr>
        <p:blipFill>
          <a:blip r:embed="rId7"/>
          <a:stretch>
            <a:fillRect/>
          </a:stretch>
        </p:blipFill>
        <p:spPr>
          <a:xfrm>
            <a:off x="56207" y="5157192"/>
            <a:ext cx="1287325" cy="1080120"/>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411" y="2863800"/>
            <a:ext cx="1094419" cy="96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7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116632"/>
            <a:ext cx="5184775" cy="824136"/>
          </a:xfrm>
        </p:spPr>
        <p:txBody>
          <a:bodyPr/>
          <a:lstStyle/>
          <a:p>
            <a:pPr algn="l"/>
            <a:r>
              <a:rPr lang="en-GB" sz="2700" dirty="0" smtClean="0"/>
              <a:t>Employer’s </a:t>
            </a:r>
            <a:r>
              <a:rPr lang="en-GB" altLang="en-US" sz="2700" dirty="0" smtClean="0"/>
              <a:t>Responsibility Includes</a:t>
            </a:r>
            <a:endParaRPr lang="en-GB" sz="2700" dirty="0"/>
          </a:p>
        </p:txBody>
      </p:sp>
      <p:sp>
        <p:nvSpPr>
          <p:cNvPr id="3" name="Content Placeholder 2"/>
          <p:cNvSpPr>
            <a:spLocks noGrp="1"/>
          </p:cNvSpPr>
          <p:nvPr>
            <p:ph sz="half" idx="1"/>
            <p:custDataLst>
              <p:tags r:id="rId2"/>
            </p:custDataLst>
          </p:nvPr>
        </p:nvSpPr>
        <p:spPr>
          <a:xfrm>
            <a:off x="179388" y="1412875"/>
            <a:ext cx="4316412" cy="5184775"/>
          </a:xfrm>
        </p:spPr>
        <p:txBody>
          <a:bodyPr/>
          <a:lstStyle/>
          <a:p>
            <a:pPr lvl="1" eaLnBrk="1" hangingPunct="1"/>
            <a:endParaRPr lang="en-GB" altLang="en-US" dirty="0" smtClean="0"/>
          </a:p>
          <a:p>
            <a:pPr marL="457200" lvl="1" indent="0" eaLnBrk="1" hangingPunct="1">
              <a:buNone/>
            </a:pPr>
            <a:endParaRPr lang="en-GB" altLang="en-US" dirty="0"/>
          </a:p>
          <a:p>
            <a:pPr marL="0" indent="0">
              <a:buNone/>
            </a:pPr>
            <a:endParaRPr lang="en-GB" dirty="0" smtClean="0"/>
          </a:p>
        </p:txBody>
      </p:sp>
      <p:sp>
        <p:nvSpPr>
          <p:cNvPr id="4" name="Content Placeholder 3"/>
          <p:cNvSpPr>
            <a:spLocks noGrp="1"/>
          </p:cNvSpPr>
          <p:nvPr>
            <p:ph sz="half" idx="2"/>
            <p:custDataLst>
              <p:tags r:id="rId3"/>
            </p:custDataLst>
          </p:nvPr>
        </p:nvSpPr>
        <p:spPr>
          <a:xfrm>
            <a:off x="0" y="1412875"/>
            <a:ext cx="8964613" cy="5184775"/>
          </a:xfrm>
        </p:spPr>
        <p:txBody>
          <a:bodyPr/>
          <a:lstStyle/>
          <a:p>
            <a:pPr marL="0" lvl="1" indent="0">
              <a:buSzTx/>
              <a:buNone/>
            </a:pPr>
            <a:endParaRPr lang="en-GB" altLang="en-US" sz="1800" dirty="0"/>
          </a:p>
          <a:p>
            <a:pPr lvl="2" eaLnBrk="1" hangingPunct="1"/>
            <a:r>
              <a:rPr lang="en-GB" altLang="en-US" sz="2800" dirty="0"/>
              <a:t>Written protocols and procedures </a:t>
            </a:r>
          </a:p>
          <a:p>
            <a:pPr lvl="2" eaLnBrk="1" hangingPunct="1"/>
            <a:r>
              <a:rPr lang="en-GB" altLang="en-US" sz="2800" dirty="0" smtClean="0"/>
              <a:t>Entitlement regarding who can </a:t>
            </a:r>
            <a:r>
              <a:rPr lang="en-GB" altLang="en-US" sz="2800" dirty="0"/>
              <a:t>act as </a:t>
            </a:r>
            <a:r>
              <a:rPr lang="en-GB" altLang="en-US" sz="2800" dirty="0" smtClean="0"/>
              <a:t>Referrer</a:t>
            </a:r>
            <a:endParaRPr lang="en-GB" altLang="en-US" sz="2800" dirty="0"/>
          </a:p>
          <a:p>
            <a:pPr lvl="2" eaLnBrk="1" hangingPunct="1"/>
            <a:r>
              <a:rPr lang="en-GB" altLang="en-US" sz="2800" dirty="0"/>
              <a:t>Patient </a:t>
            </a:r>
            <a:r>
              <a:rPr lang="en-GB" altLang="en-US" sz="2800" dirty="0" smtClean="0"/>
              <a:t>ID Policy</a:t>
            </a:r>
            <a:endParaRPr lang="en-GB" altLang="en-US" sz="2800" dirty="0"/>
          </a:p>
          <a:p>
            <a:pPr lvl="2" eaLnBrk="1" hangingPunct="1"/>
            <a:r>
              <a:rPr lang="en-GB" altLang="en-US" sz="2800" dirty="0" smtClean="0"/>
              <a:t>Referral criteria</a:t>
            </a:r>
          </a:p>
          <a:p>
            <a:pPr lvl="2" eaLnBrk="1" hangingPunct="1"/>
            <a:r>
              <a:rPr lang="en-GB" altLang="en-US" sz="2800" dirty="0" smtClean="0"/>
              <a:t>A referral framework </a:t>
            </a:r>
          </a:p>
          <a:p>
            <a:pPr lvl="2" eaLnBrk="1" hangingPunct="1"/>
            <a:r>
              <a:rPr lang="en-GB" altLang="en-US" sz="2800" dirty="0" smtClean="0"/>
              <a:t>Justification of </a:t>
            </a:r>
            <a:r>
              <a:rPr lang="en-GB" altLang="en-US" sz="2800" dirty="0"/>
              <a:t>exposures</a:t>
            </a:r>
          </a:p>
          <a:p>
            <a:pPr lvl="2" eaLnBrk="1" hangingPunct="1"/>
            <a:r>
              <a:rPr lang="en-GB" altLang="en-US" sz="2800" dirty="0" smtClean="0"/>
              <a:t>Examination </a:t>
            </a:r>
            <a:r>
              <a:rPr lang="en-GB" altLang="en-US" sz="2800" dirty="0"/>
              <a:t>protocols</a:t>
            </a:r>
          </a:p>
          <a:p>
            <a:endParaRPr lang="en-GB" dirty="0"/>
          </a:p>
        </p:txBody>
      </p:sp>
    </p:spTree>
    <p:extLst>
      <p:ext uri="{BB962C8B-B14F-4D97-AF65-F5344CB8AC3E}">
        <p14:creationId xmlns:p14="http://schemas.microsoft.com/office/powerpoint/2010/main" val="3085706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301154"/>
            <a:ext cx="5184775" cy="463550"/>
          </a:xfrm>
        </p:spPr>
        <p:txBody>
          <a:bodyPr/>
          <a:lstStyle/>
          <a:p>
            <a:pPr algn="l"/>
            <a:r>
              <a:rPr lang="en-GB" dirty="0"/>
              <a:t>Employer’s </a:t>
            </a:r>
            <a:r>
              <a:rPr lang="en-GB" altLang="en-US" dirty="0" smtClean="0"/>
              <a:t>Responsibility : </a:t>
            </a:r>
            <a:r>
              <a:rPr lang="en-GB" dirty="0" smtClean="0"/>
              <a:t>Entitlement - Framework</a:t>
            </a:r>
            <a:endParaRPr lang="en-GB" dirty="0"/>
          </a:p>
        </p:txBody>
      </p:sp>
      <p:sp>
        <p:nvSpPr>
          <p:cNvPr id="3" name="Content Placeholder 2"/>
          <p:cNvSpPr>
            <a:spLocks noGrp="1"/>
          </p:cNvSpPr>
          <p:nvPr>
            <p:ph idx="1"/>
            <p:custDataLst>
              <p:tags r:id="rId2"/>
            </p:custDataLst>
          </p:nvPr>
        </p:nvSpPr>
        <p:spPr/>
        <p:txBody>
          <a:bodyPr/>
          <a:lstStyle/>
          <a:p>
            <a:r>
              <a:rPr lang="en-GB" sz="2800" dirty="0" smtClean="0"/>
              <a:t>The Employer </a:t>
            </a:r>
            <a:r>
              <a:rPr lang="en-GB" sz="2800" b="1" dirty="0" smtClean="0"/>
              <a:t>entitles </a:t>
            </a:r>
            <a:r>
              <a:rPr lang="en-GB" sz="2800" dirty="0" smtClean="0"/>
              <a:t>medical and dental practitioners and ‘other’ registered healthcare professionals to request medical exposures.</a:t>
            </a:r>
          </a:p>
          <a:p>
            <a:r>
              <a:rPr lang="en-GB" sz="2800" dirty="0" smtClean="0"/>
              <a:t>For ‘other healthcare professionals’ </a:t>
            </a:r>
            <a:r>
              <a:rPr lang="en-GB" sz="2800" b="1" dirty="0" smtClean="0"/>
              <a:t>entitlement</a:t>
            </a:r>
            <a:r>
              <a:rPr lang="en-GB" sz="2800" dirty="0" smtClean="0"/>
              <a:t> specifies the ‘Scope of Practice’ i.e. what can be referred by that individual.</a:t>
            </a:r>
          </a:p>
          <a:p>
            <a:r>
              <a:rPr lang="en-GB" sz="2800" dirty="0" smtClean="0"/>
              <a:t>Imaging hold a ‘list’ of entitled non-medical referrers and their referral scope.</a:t>
            </a:r>
          </a:p>
          <a:p>
            <a:r>
              <a:rPr lang="en-GB" sz="2800" dirty="0" smtClean="0"/>
              <a:t>If you are unable to request imaging on </a:t>
            </a:r>
            <a:r>
              <a:rPr lang="en-GB" sz="2800" dirty="0" err="1" smtClean="0"/>
              <a:t>iCM</a:t>
            </a:r>
            <a:r>
              <a:rPr lang="en-GB" sz="2800" dirty="0" smtClean="0"/>
              <a:t> then contact Di Nicholson Principal Radiographer at </a:t>
            </a:r>
            <a:r>
              <a:rPr lang="en-GB" sz="2800" dirty="0" smtClean="0">
                <a:hlinkClick r:id="rId4"/>
              </a:rPr>
              <a:t>diana.nicholson@nhs.net</a:t>
            </a:r>
            <a:endParaRPr lang="en-GB" sz="2800" dirty="0" smtClean="0"/>
          </a:p>
        </p:txBody>
      </p:sp>
    </p:spTree>
    <p:extLst>
      <p:ext uri="{BB962C8B-B14F-4D97-AF65-F5344CB8AC3E}">
        <p14:creationId xmlns:p14="http://schemas.microsoft.com/office/powerpoint/2010/main" val="376127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63193" y="517178"/>
            <a:ext cx="5184775" cy="463550"/>
          </a:xfrm>
        </p:spPr>
        <p:txBody>
          <a:bodyPr/>
          <a:lstStyle/>
          <a:p>
            <a:pPr lvl="2" algn="l"/>
            <a:r>
              <a:rPr lang="en-GB" dirty="0"/>
              <a:t>Employer’s </a:t>
            </a:r>
            <a:r>
              <a:rPr lang="en-GB" altLang="en-US" dirty="0" smtClean="0"/>
              <a:t>Responsibility : </a:t>
            </a:r>
            <a:r>
              <a:rPr lang="en-GB" dirty="0" smtClean="0"/>
              <a:t>Referral Criteria</a:t>
            </a:r>
            <a:r>
              <a:rPr lang="en-GB" altLang="en-US" dirty="0"/>
              <a:t/>
            </a:r>
            <a:br>
              <a:rPr lang="en-GB" altLang="en-US" dirty="0"/>
            </a:b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sz="1200" dirty="0"/>
          </a:p>
        </p:txBody>
      </p:sp>
      <p:sp>
        <p:nvSpPr>
          <p:cNvPr id="5" name="Rectangle 2"/>
          <p:cNvSpPr>
            <a:spLocks noChangeArrowheads="1"/>
          </p:cNvSpPr>
          <p:nvPr>
            <p:custDataLst>
              <p:tags r:id="rId3"/>
            </p:custDataLst>
          </p:nvPr>
        </p:nvSpPr>
        <p:spPr bwMode="auto">
          <a:xfrm>
            <a:off x="220242" y="6022121"/>
            <a:ext cx="403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2800" dirty="0">
                <a:hlinkClick r:id="rId7"/>
              </a:rPr>
              <a:t>http://nww.irefer.nhs.uk/</a:t>
            </a:r>
            <a:endParaRPr lang="en-GB" altLang="en-US" sz="2800" dirty="0"/>
          </a:p>
        </p:txBody>
      </p:sp>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821" r="50054" b="24503"/>
          <a:stretch/>
        </p:blipFill>
        <p:spPr bwMode="auto">
          <a:xfrm>
            <a:off x="4146898" y="3568608"/>
            <a:ext cx="4890070" cy="328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custDataLst>
              <p:tags r:id="rId4"/>
            </p:custDataLst>
          </p:nvPr>
        </p:nvSpPr>
        <p:spPr>
          <a:xfrm>
            <a:off x="185614" y="1476837"/>
            <a:ext cx="3888432" cy="4216539"/>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The Royal College of Radiologists have provided a framework which is accessible via the question mark here.</a:t>
            </a:r>
          </a:p>
          <a:p>
            <a:pPr marL="342900" indent="-342900">
              <a:buFont typeface="Arial" panose="020B0604020202020204" pitchFamily="34" charset="0"/>
              <a:buChar char="•"/>
            </a:pPr>
            <a:endParaRPr lang="en-GB" sz="2200" dirty="0" smtClean="0"/>
          </a:p>
          <a:p>
            <a:endParaRPr lang="en-GB" sz="2200" dirty="0"/>
          </a:p>
          <a:p>
            <a:endParaRPr lang="en-GB" dirty="0" smtClean="0"/>
          </a:p>
          <a:p>
            <a:pPr marL="342900" indent="-342900">
              <a:buFont typeface="Arial" panose="020B0604020202020204" pitchFamily="34" charset="0"/>
              <a:buChar char="•"/>
            </a:pPr>
            <a:r>
              <a:rPr lang="en-GB" sz="2200" dirty="0" smtClean="0"/>
              <a:t>This aids referrers in the most appropriate type of imaging and the radiation risk involved</a:t>
            </a:r>
            <a:r>
              <a:rPr lang="en-GB" dirty="0" smtClean="0"/>
              <a:t>.</a:t>
            </a:r>
            <a:endParaRPr lang="en-GB" dirty="0"/>
          </a:p>
        </p:txBody>
      </p:sp>
      <p:pic>
        <p:nvPicPr>
          <p:cNvPr id="819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52283"/>
          <a:stretch/>
        </p:blipFill>
        <p:spPr bwMode="auto">
          <a:xfrm>
            <a:off x="4187639" y="1412776"/>
            <a:ext cx="4808587" cy="201160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2074640" y="2996952"/>
            <a:ext cx="207225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282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Responsibilities of the Referrer</a:t>
            </a:r>
            <a:endParaRPr lang="en-GB" dirty="0"/>
          </a:p>
        </p:txBody>
      </p:sp>
      <p:sp>
        <p:nvSpPr>
          <p:cNvPr id="3" name="Content Placeholder 2"/>
          <p:cNvSpPr>
            <a:spLocks noGrp="1"/>
          </p:cNvSpPr>
          <p:nvPr>
            <p:ph idx="1"/>
            <p:custDataLst>
              <p:tags r:id="rId2"/>
            </p:custDataLst>
          </p:nvPr>
        </p:nvSpPr>
        <p:spPr/>
        <p:txBody>
          <a:bodyPr/>
          <a:lstStyle/>
          <a:p>
            <a:pPr marL="0" indent="0">
              <a:buNone/>
            </a:pPr>
            <a:r>
              <a:rPr lang="en-GB" sz="2400" dirty="0" smtClean="0"/>
              <a:t>The Referrer (the person completing the request) has a duty to:</a:t>
            </a:r>
          </a:p>
          <a:p>
            <a:pPr marL="0" indent="0">
              <a:buNone/>
            </a:pPr>
            <a:endParaRPr lang="en-GB" sz="2400" dirty="0" smtClean="0"/>
          </a:p>
          <a:p>
            <a:r>
              <a:rPr lang="en-GB" sz="2400" dirty="0" smtClean="0"/>
              <a:t>Ensure the request is appropriate by checking for previous imaging and requests, and is made in accordance with the referral criteria.</a:t>
            </a:r>
          </a:p>
          <a:p>
            <a:r>
              <a:rPr lang="en-GB" sz="2400" dirty="0" smtClean="0"/>
              <a:t>Correctly identify the patient.</a:t>
            </a:r>
          </a:p>
          <a:p>
            <a:r>
              <a:rPr lang="en-GB" sz="2400" dirty="0" smtClean="0"/>
              <a:t>Provide details concerning pregnancy for women of child bearing age where appropriate.</a:t>
            </a:r>
          </a:p>
          <a:p>
            <a:r>
              <a:rPr lang="en-GB" sz="2400" dirty="0" smtClean="0"/>
              <a:t>Provide relevant clinical details to allow the Practitioner to consider the merits of the request.</a:t>
            </a:r>
          </a:p>
          <a:p>
            <a:r>
              <a:rPr lang="en-GB" sz="2400" dirty="0" smtClean="0"/>
              <a:t>Clearly identifies themselves and provides contact details.</a:t>
            </a:r>
            <a:endParaRPr lang="en-GB" dirty="0"/>
          </a:p>
        </p:txBody>
      </p:sp>
    </p:spTree>
    <p:extLst>
      <p:ext uri="{BB962C8B-B14F-4D97-AF65-F5344CB8AC3E}">
        <p14:creationId xmlns:p14="http://schemas.microsoft.com/office/powerpoint/2010/main" val="154477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51721" y="332656"/>
            <a:ext cx="5184775" cy="463550"/>
          </a:xfrm>
        </p:spPr>
        <p:txBody>
          <a:bodyPr/>
          <a:lstStyle/>
          <a:p>
            <a:pPr algn="l"/>
            <a:r>
              <a:rPr lang="en-GB" sz="2700" dirty="0"/>
              <a:t>Responsibilities of the </a:t>
            </a:r>
            <a:r>
              <a:rPr lang="en-GB" sz="2700" dirty="0" smtClean="0"/>
              <a:t>Referrer Preventing ID Errors</a:t>
            </a:r>
            <a:endParaRPr lang="en-GB" sz="2700" dirty="0"/>
          </a:p>
        </p:txBody>
      </p:sp>
      <p:sp>
        <p:nvSpPr>
          <p:cNvPr id="3" name="Content Placeholder 2"/>
          <p:cNvSpPr>
            <a:spLocks noGrp="1"/>
          </p:cNvSpPr>
          <p:nvPr>
            <p:ph idx="1"/>
            <p:custDataLst>
              <p:tags r:id="rId2"/>
            </p:custDataLst>
          </p:nvPr>
        </p:nvSpPr>
        <p:spPr>
          <a:xfrm>
            <a:off x="160345" y="1411501"/>
            <a:ext cx="8785225" cy="5272381"/>
          </a:xfrm>
        </p:spPr>
        <p:txBody>
          <a:bodyPr/>
          <a:lstStyle/>
          <a:p>
            <a:pPr marL="0" indent="0">
              <a:buNone/>
            </a:pPr>
            <a:r>
              <a:rPr lang="en-GB" sz="2600" b="1" dirty="0" smtClean="0"/>
              <a:t>Confirmation of correct patient selection</a:t>
            </a:r>
            <a:endParaRPr lang="en-GB" sz="2600" dirty="0" smtClean="0"/>
          </a:p>
          <a:p>
            <a:pPr marL="0" indent="0">
              <a:buNone/>
            </a:pPr>
            <a:endParaRPr lang="en-GB" sz="1100" dirty="0" smtClean="0"/>
          </a:p>
          <a:p>
            <a:pPr marL="0" indent="0">
              <a:buNone/>
            </a:pPr>
            <a:r>
              <a:rPr lang="en-GB" sz="2400" dirty="0" err="1" smtClean="0"/>
              <a:t>iCM</a:t>
            </a:r>
            <a:r>
              <a:rPr lang="en-GB" sz="2400" dirty="0" smtClean="0"/>
              <a:t> operates a system check asking you to confirm this is the correct patient. </a:t>
            </a:r>
          </a:p>
          <a:p>
            <a:pPr marL="0" indent="0">
              <a:buNone/>
            </a:pPr>
            <a:r>
              <a:rPr lang="en-GB" sz="2400" dirty="0" smtClean="0"/>
              <a:t>As </a:t>
            </a:r>
            <a:r>
              <a:rPr lang="en-GB" sz="2400" dirty="0"/>
              <a:t>the Referrer t</a:t>
            </a:r>
            <a:r>
              <a:rPr lang="en-GB" sz="2400" dirty="0" smtClean="0"/>
              <a:t>his </a:t>
            </a:r>
            <a:r>
              <a:rPr lang="en-GB" sz="2400" dirty="0"/>
              <a:t>is </a:t>
            </a:r>
            <a:r>
              <a:rPr lang="en-GB" sz="2400" b="1" u="sng" dirty="0"/>
              <a:t>your </a:t>
            </a:r>
            <a:r>
              <a:rPr lang="en-GB" sz="2400" dirty="0"/>
              <a:t>legal responsibility </a:t>
            </a:r>
            <a:r>
              <a:rPr lang="en-GB" sz="2400" dirty="0" smtClean="0"/>
              <a:t>to </a:t>
            </a:r>
            <a:r>
              <a:rPr lang="en-GB" sz="2400" b="1" u="sng" dirty="0"/>
              <a:t>check</a:t>
            </a:r>
            <a:r>
              <a:rPr lang="en-GB" sz="2400" dirty="0"/>
              <a:t> under </a:t>
            </a:r>
            <a:r>
              <a:rPr lang="en-GB" sz="2400" dirty="0" smtClean="0"/>
              <a:t>IRMER.</a:t>
            </a:r>
          </a:p>
        </p:txBody>
      </p:sp>
      <p:pic>
        <p:nvPicPr>
          <p:cNvPr id="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918" t="5467" r="65789" b="51105"/>
          <a:stretch/>
        </p:blipFill>
        <p:spPr bwMode="auto">
          <a:xfrm>
            <a:off x="7308304" y="517529"/>
            <a:ext cx="1728192" cy="1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custDataLst>
              <p:tags r:id="rId3"/>
            </p:custDataLst>
          </p:nvPr>
        </p:nvSpPr>
        <p:spPr>
          <a:xfrm>
            <a:off x="3199283" y="4076835"/>
            <a:ext cx="5837213" cy="2339102"/>
          </a:xfrm>
          <a:prstGeom prst="rect">
            <a:avLst/>
          </a:prstGeom>
          <a:noFill/>
        </p:spPr>
        <p:txBody>
          <a:bodyPr wrap="square" rtlCol="0">
            <a:spAutoFit/>
          </a:bodyPr>
          <a:lstStyle/>
          <a:p>
            <a:r>
              <a:rPr lang="en-GB" sz="2000" b="1" dirty="0"/>
              <a:t>CQC </a:t>
            </a:r>
            <a:r>
              <a:rPr lang="en-GB" sz="2000" b="1" dirty="0" smtClean="0"/>
              <a:t>IR(ME)R </a:t>
            </a:r>
            <a:r>
              <a:rPr lang="en-GB" sz="2000" b="1" dirty="0"/>
              <a:t>Report  2012</a:t>
            </a:r>
          </a:p>
          <a:p>
            <a:r>
              <a:rPr lang="en-GB" sz="1400" b="1" dirty="0" smtClean="0"/>
              <a:t>5</a:t>
            </a:r>
            <a:r>
              <a:rPr lang="en-GB" sz="1400" b="1" dirty="0"/>
              <a:t>. Referring the wrong patient. </a:t>
            </a:r>
            <a:r>
              <a:rPr lang="en-GB" sz="1400" dirty="0"/>
              <a:t>A large </a:t>
            </a:r>
            <a:r>
              <a:rPr lang="en-GB" sz="1400" dirty="0" smtClean="0"/>
              <a:t>proportion </a:t>
            </a:r>
            <a:r>
              <a:rPr lang="en-GB" sz="1400" dirty="0"/>
              <a:t>of the notifications made to </a:t>
            </a:r>
            <a:r>
              <a:rPr lang="en-GB" sz="1400" dirty="0" smtClean="0"/>
              <a:t>us from </a:t>
            </a:r>
            <a:r>
              <a:rPr lang="en-GB" sz="1400" dirty="0"/>
              <a:t>radiology departments involve 'the wrong patient', and a high proportion </a:t>
            </a:r>
            <a:r>
              <a:rPr lang="en-GB" sz="1400" dirty="0" smtClean="0"/>
              <a:t>of those </a:t>
            </a:r>
            <a:r>
              <a:rPr lang="en-GB" sz="1400" dirty="0"/>
              <a:t>are a result of </a:t>
            </a:r>
            <a:r>
              <a:rPr lang="en-GB" sz="1400" b="1" dirty="0"/>
              <a:t>r</a:t>
            </a:r>
            <a:r>
              <a:rPr lang="en-GB" sz="1400" b="1" dirty="0" smtClean="0"/>
              <a:t>eferrer </a:t>
            </a:r>
            <a:r>
              <a:rPr lang="en-GB" sz="1400" b="1" dirty="0"/>
              <a:t>errors</a:t>
            </a:r>
            <a:r>
              <a:rPr lang="en-GB" sz="1400" dirty="0"/>
              <a:t>. We have seen a number of initiatives to </a:t>
            </a:r>
            <a:r>
              <a:rPr lang="en-GB" sz="1400" dirty="0" smtClean="0"/>
              <a:t>tackle errors </a:t>
            </a:r>
            <a:r>
              <a:rPr lang="en-GB" sz="1400" dirty="0"/>
              <a:t>initiated by </a:t>
            </a:r>
            <a:r>
              <a:rPr lang="en-GB" sz="1400" dirty="0" smtClean="0"/>
              <a:t>referrers….Another has introduced </a:t>
            </a:r>
            <a:r>
              <a:rPr lang="en-GB" sz="1400" dirty="0"/>
              <a:t>a system where each 'culprit' referrer receives a strongly worded </a:t>
            </a:r>
            <a:r>
              <a:rPr lang="en-GB" sz="1400" dirty="0" smtClean="0"/>
              <a:t>letter from </a:t>
            </a:r>
            <a:r>
              <a:rPr lang="en-GB" sz="1400" dirty="0"/>
              <a:t>the Chair of the Radiation Protection Committee to remind them to take </a:t>
            </a:r>
            <a:r>
              <a:rPr lang="en-GB" sz="1400" dirty="0" smtClean="0"/>
              <a:t>due care </a:t>
            </a:r>
            <a:r>
              <a:rPr lang="en-GB" sz="1400" dirty="0"/>
              <a:t>in selecting the correct patient or </a:t>
            </a:r>
            <a:r>
              <a:rPr lang="en-GB" sz="1400" dirty="0" smtClean="0"/>
              <a:t>examination </a:t>
            </a:r>
            <a:r>
              <a:rPr lang="en-GB" sz="1400" dirty="0"/>
              <a:t>next time, with a copy of </a:t>
            </a:r>
            <a:r>
              <a:rPr lang="en-GB" sz="1400" dirty="0" smtClean="0"/>
              <a:t>the letter </a:t>
            </a:r>
            <a:r>
              <a:rPr lang="en-GB" sz="1400" dirty="0"/>
              <a:t>placed on </a:t>
            </a:r>
            <a:r>
              <a:rPr lang="en-GB" sz="1400" dirty="0" smtClean="0"/>
              <a:t>their personal </a:t>
            </a:r>
            <a:r>
              <a:rPr lang="en-GB" sz="1400" dirty="0"/>
              <a:t>file and shared with their consultant</a:t>
            </a:r>
            <a:r>
              <a:rPr lang="en-GB" sz="1400" dirty="0" smtClean="0"/>
              <a:t>. </a:t>
            </a:r>
          </a:p>
        </p:txBody>
      </p:sp>
      <p:grpSp>
        <p:nvGrpSpPr>
          <p:cNvPr id="8" name="Group 7"/>
          <p:cNvGrpSpPr/>
          <p:nvPr/>
        </p:nvGrpSpPr>
        <p:grpSpPr>
          <a:xfrm>
            <a:off x="251520" y="3933056"/>
            <a:ext cx="2808312" cy="2534329"/>
            <a:chOff x="251520" y="3933056"/>
            <a:chExt cx="2808312" cy="2534329"/>
          </a:xfrm>
        </p:grpSpPr>
        <p:pic>
          <p:nvPicPr>
            <p:cNvPr id="307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548" t="42833" r="60867" b="40922"/>
            <a:stretch/>
          </p:blipFill>
          <p:spPr bwMode="auto">
            <a:xfrm>
              <a:off x="251520" y="3933056"/>
              <a:ext cx="2808312" cy="253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custDataLst>
                <p:tags r:id="rId4"/>
              </p:custDataLst>
            </p:nvPr>
          </p:nvSpPr>
          <p:spPr>
            <a:xfrm>
              <a:off x="1403648" y="5661248"/>
              <a:ext cx="936104" cy="1440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5" name="Rectangle 4"/>
            <p:cNvSpPr/>
            <p:nvPr>
              <p:custDataLst>
                <p:tags r:id="rId5"/>
              </p:custDataLst>
            </p:nvPr>
          </p:nvSpPr>
          <p:spPr>
            <a:xfrm>
              <a:off x="1475656" y="5157192"/>
              <a:ext cx="576064" cy="1440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99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3779838" y="228600"/>
            <a:ext cx="5184775" cy="463550"/>
          </a:xfrm>
        </p:spPr>
        <p:txBody>
          <a:bodyPr/>
          <a:lstStyle/>
          <a:p>
            <a:pPr algn="l"/>
            <a:r>
              <a:rPr lang="en-GB" dirty="0"/>
              <a:t>Responsibilities of the Referrer </a:t>
            </a:r>
            <a:r>
              <a:rPr lang="en-GB" dirty="0" smtClean="0"/>
              <a:t>Preventing Duplicate Requests</a:t>
            </a:r>
            <a:endParaRPr lang="en-GB" dirty="0"/>
          </a:p>
        </p:txBody>
      </p:sp>
      <p:pic>
        <p:nvPicPr>
          <p:cNvPr id="11"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179512" y="2492896"/>
            <a:ext cx="8568952" cy="415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7786" t="32678" r="3645" b="17295"/>
          <a:stretch/>
        </p:blipFill>
        <p:spPr bwMode="auto">
          <a:xfrm>
            <a:off x="5004048" y="1358323"/>
            <a:ext cx="2592288" cy="119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4138" t="5355" r="53159" b="78331"/>
          <a:stretch/>
        </p:blipFill>
        <p:spPr bwMode="auto">
          <a:xfrm>
            <a:off x="827584" y="1358323"/>
            <a:ext cx="3096344" cy="106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onut 11"/>
          <p:cNvSpPr/>
          <p:nvPr>
            <p:custDataLst>
              <p:tags r:id="rId2"/>
            </p:custDataLst>
          </p:nvPr>
        </p:nvSpPr>
        <p:spPr>
          <a:xfrm>
            <a:off x="1101144" y="3933056"/>
            <a:ext cx="1094592" cy="432048"/>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ound Diagonal Corner Rectangle 16"/>
          <p:cNvSpPr/>
          <p:nvPr>
            <p:custDataLst>
              <p:tags r:id="rId3"/>
            </p:custDataLst>
          </p:nvPr>
        </p:nvSpPr>
        <p:spPr>
          <a:xfrm>
            <a:off x="755576" y="3454933"/>
            <a:ext cx="4032448" cy="288032"/>
          </a:xfrm>
          <a:prstGeom prst="round2Diag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custDataLst>
              <p:tags r:id="rId4"/>
            </p:custDataLst>
          </p:nvPr>
        </p:nvSpPr>
        <p:spPr>
          <a:xfrm>
            <a:off x="5220072" y="3212976"/>
            <a:ext cx="2376264" cy="288032"/>
          </a:xfrm>
          <a:prstGeom prst="rect">
            <a:avLst/>
          </a:prstGeom>
          <a:no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Diagonal Corner Rectangle 20"/>
          <p:cNvSpPr/>
          <p:nvPr>
            <p:custDataLst>
              <p:tags r:id="rId5"/>
            </p:custDataLst>
          </p:nvPr>
        </p:nvSpPr>
        <p:spPr>
          <a:xfrm>
            <a:off x="5223411" y="3212976"/>
            <a:ext cx="2372925" cy="288032"/>
          </a:xfrm>
          <a:prstGeom prst="round2Diag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1253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a:t>Responsibilities of the Referrer </a:t>
            </a:r>
            <a:r>
              <a:rPr lang="en-GB" dirty="0" smtClean="0"/>
              <a:t>Preventing Duplicate Requests</a:t>
            </a:r>
            <a:endParaRPr lang="en-GB" dirty="0"/>
          </a:p>
        </p:txBody>
      </p:sp>
      <p:sp>
        <p:nvSpPr>
          <p:cNvPr id="3" name="Content Placeholder 2"/>
          <p:cNvSpPr>
            <a:spLocks noGrp="1"/>
          </p:cNvSpPr>
          <p:nvPr>
            <p:ph idx="1"/>
            <p:custDataLst>
              <p:tags r:id="rId2"/>
            </p:custDataLst>
          </p:nvPr>
        </p:nvSpPr>
        <p:spPr>
          <a:xfrm>
            <a:off x="179389" y="1412875"/>
            <a:ext cx="4536628" cy="5184775"/>
          </a:xfrm>
        </p:spPr>
        <p:txBody>
          <a:bodyPr/>
          <a:lstStyle/>
          <a:p>
            <a:r>
              <a:rPr lang="en-GB" sz="2400" dirty="0" smtClean="0"/>
              <a:t>If there has been a duplicate request on </a:t>
            </a:r>
            <a:r>
              <a:rPr lang="en-GB" sz="2400" dirty="0" err="1" smtClean="0"/>
              <a:t>iCM</a:t>
            </a:r>
            <a:r>
              <a:rPr lang="en-GB" sz="2400" dirty="0" smtClean="0"/>
              <a:t> a flag will show this and you can decide whether your request is still necessary. </a:t>
            </a:r>
          </a:p>
          <a:p>
            <a:endParaRPr lang="en-GB" sz="2000" dirty="0"/>
          </a:p>
          <a:p>
            <a:r>
              <a:rPr lang="en-GB" sz="2000" dirty="0" smtClean="0"/>
              <a:t>NB. If there is a duplicate request by paper or ICE (GP and Oncology</a:t>
            </a:r>
            <a:r>
              <a:rPr lang="en-GB" sz="2000" dirty="0"/>
              <a:t> electronic requesting system</a:t>
            </a:r>
            <a:r>
              <a:rPr lang="en-GB" sz="2000" dirty="0" smtClean="0"/>
              <a:t>) or EDIS (emergency department electronic requesting system) </a:t>
            </a:r>
            <a:r>
              <a:rPr lang="en-GB" sz="2000" dirty="0" err="1" smtClean="0"/>
              <a:t>iCM</a:t>
            </a:r>
            <a:r>
              <a:rPr lang="en-GB" sz="2000" dirty="0" smtClean="0"/>
              <a:t> will </a:t>
            </a:r>
            <a:r>
              <a:rPr lang="en-GB" sz="2000" u="sng" dirty="0" smtClean="0"/>
              <a:t>NOT</a:t>
            </a:r>
            <a:r>
              <a:rPr lang="en-GB" sz="2000" dirty="0" smtClean="0"/>
              <a:t> currently flag this up. So your request can still be duplicated.</a:t>
            </a:r>
            <a:endParaRPr lang="en-GB" sz="2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484784"/>
            <a:ext cx="364828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1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Responsibilities of the Referrer</a:t>
            </a:r>
            <a:br>
              <a:rPr lang="en-GB" dirty="0" smtClean="0"/>
            </a:br>
            <a:r>
              <a:rPr lang="en-GB" sz="2400" dirty="0" smtClean="0"/>
              <a:t>To Provide Appropriate Information</a:t>
            </a:r>
            <a:endParaRPr lang="en-GB" sz="2400" dirty="0"/>
          </a:p>
        </p:txBody>
      </p:sp>
      <p:sp>
        <p:nvSpPr>
          <p:cNvPr id="3" name="Content Placeholder 2"/>
          <p:cNvSpPr>
            <a:spLocks noGrp="1"/>
          </p:cNvSpPr>
          <p:nvPr>
            <p:ph idx="1"/>
            <p:custDataLst>
              <p:tags r:id="rId2"/>
            </p:custDataLst>
          </p:nvPr>
        </p:nvSpPr>
        <p:spPr>
          <a:xfrm>
            <a:off x="49163" y="1196752"/>
            <a:ext cx="3375682" cy="5445125"/>
          </a:xfrm>
        </p:spPr>
        <p:txBody>
          <a:bodyPr/>
          <a:lstStyle/>
          <a:p>
            <a:pPr marL="0" indent="0">
              <a:buNone/>
            </a:pPr>
            <a:endParaRPr lang="en-GB" sz="2000" b="1" dirty="0" smtClean="0"/>
          </a:p>
          <a:p>
            <a:pPr marL="0" indent="0">
              <a:buNone/>
            </a:pPr>
            <a:r>
              <a:rPr lang="en-GB" sz="2000" b="1" dirty="0" smtClean="0"/>
              <a:t>IR(ME)R Reg.5 (5)</a:t>
            </a:r>
          </a:p>
          <a:p>
            <a:pPr marL="0" indent="0">
              <a:buNone/>
            </a:pPr>
            <a:endParaRPr lang="en-GB" sz="2000" b="1" dirty="0" smtClean="0"/>
          </a:p>
          <a:p>
            <a:pPr marL="0" indent="0">
              <a:buNone/>
            </a:pPr>
            <a:r>
              <a:rPr lang="en-GB" sz="2000" b="1" dirty="0" smtClean="0"/>
              <a:t>Referrer shall</a:t>
            </a:r>
            <a:endParaRPr lang="en-GB" altLang="en-US" sz="2000" b="1" dirty="0" smtClean="0"/>
          </a:p>
          <a:p>
            <a:r>
              <a:rPr lang="en-GB" altLang="en-US" sz="2400" dirty="0" smtClean="0"/>
              <a:t>provide </a:t>
            </a:r>
            <a:r>
              <a:rPr lang="en-GB" altLang="en-US" sz="2400" dirty="0"/>
              <a:t>enough medical </a:t>
            </a:r>
            <a:r>
              <a:rPr lang="en-GB" altLang="en-US" sz="2400" dirty="0" smtClean="0"/>
              <a:t>information (i.e. previous diagnostic information or medical records) </a:t>
            </a:r>
            <a:r>
              <a:rPr lang="en-GB" altLang="en-US" sz="2400" dirty="0"/>
              <a:t>to allow the practitioner to justify the </a:t>
            </a:r>
            <a:r>
              <a:rPr lang="en-GB" altLang="en-US" sz="2400" dirty="0" smtClean="0"/>
              <a:t>exposure</a:t>
            </a:r>
            <a:r>
              <a:rPr lang="en-GB" altLang="en-US" sz="2400" b="1" dirty="0" smtClean="0"/>
              <a:t>…</a:t>
            </a:r>
          </a:p>
          <a:p>
            <a:pPr marL="0" indent="0">
              <a:buNone/>
            </a:pPr>
            <a:endParaRPr lang="en-GB" altLang="en-US" sz="2000" b="1" dirty="0"/>
          </a:p>
          <a:p>
            <a:pPr marL="0" indent="0">
              <a:buNone/>
            </a:pPr>
            <a:endParaRPr lang="en-GB"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3124" y="1340766"/>
            <a:ext cx="5660876" cy="542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custDataLst>
              <p:tags r:id="rId3"/>
            </p:custDataLst>
          </p:nvPr>
        </p:nvSpPr>
        <p:spPr>
          <a:xfrm>
            <a:off x="3275856" y="2780928"/>
            <a:ext cx="5508104" cy="127049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custDataLst>
              <p:tags r:id="rId4"/>
            </p:custDataLst>
          </p:nvPr>
        </p:nvSpPr>
        <p:spPr>
          <a:xfrm>
            <a:off x="4932040" y="6144120"/>
            <a:ext cx="504056" cy="9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618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sz="2600" dirty="0" smtClean="0"/>
              <a:t>For Queries &amp; More Information</a:t>
            </a:r>
            <a:endParaRPr lang="en-GB" sz="2600" dirty="0"/>
          </a:p>
        </p:txBody>
      </p:sp>
      <p:sp>
        <p:nvSpPr>
          <p:cNvPr id="3" name="Content Placeholder 2"/>
          <p:cNvSpPr>
            <a:spLocks noGrp="1"/>
          </p:cNvSpPr>
          <p:nvPr>
            <p:ph idx="1"/>
            <p:custDataLst>
              <p:tags r:id="rId2"/>
            </p:custDataLst>
          </p:nvPr>
        </p:nvSpPr>
        <p:spPr>
          <a:xfrm>
            <a:off x="179388" y="1412875"/>
            <a:ext cx="8785225" cy="5184775"/>
          </a:xfrm>
        </p:spPr>
        <p:txBody>
          <a:bodyPr/>
          <a:lstStyle/>
          <a:p>
            <a:r>
              <a:rPr lang="en-GB" sz="1800" dirty="0" smtClean="0"/>
              <a:t>Imaging</a:t>
            </a:r>
          </a:p>
          <a:p>
            <a:pPr lvl="1"/>
            <a:r>
              <a:rPr lang="en-GB" sz="1800" dirty="0" smtClean="0"/>
              <a:t>Principal Radiographer – Diana Nicholson   </a:t>
            </a:r>
            <a:r>
              <a:rPr lang="en-GB" sz="1800" dirty="0" smtClean="0">
                <a:hlinkClick r:id="rId4"/>
              </a:rPr>
              <a:t>diana.nicholson@nhs.net</a:t>
            </a:r>
            <a:r>
              <a:rPr lang="en-GB" sz="1800" dirty="0" smtClean="0"/>
              <a:t> </a:t>
            </a:r>
          </a:p>
          <a:p>
            <a:pPr lvl="1"/>
            <a:r>
              <a:rPr lang="en-GB" sz="1800" dirty="0"/>
              <a:t>Imaging Service Line Clinical Director </a:t>
            </a:r>
            <a:r>
              <a:rPr lang="en-GB" sz="1800" dirty="0" smtClean="0"/>
              <a:t>- </a:t>
            </a:r>
            <a:r>
              <a:rPr lang="en-GB" sz="1800" dirty="0"/>
              <a:t>Abdul </a:t>
            </a:r>
            <a:r>
              <a:rPr lang="en-GB" sz="1800" dirty="0" err="1"/>
              <a:t>Gafoor</a:t>
            </a:r>
            <a:r>
              <a:rPr lang="en-GB" sz="1800" dirty="0"/>
              <a:t>  </a:t>
            </a:r>
            <a:r>
              <a:rPr lang="en-GB" sz="1800" dirty="0" smtClean="0">
                <a:hlinkClick r:id="rId5"/>
              </a:rPr>
              <a:t>plh-tr.SLCD-Imaging@nhs.net</a:t>
            </a:r>
            <a:endParaRPr lang="en-GB" sz="1800" dirty="0" smtClean="0"/>
          </a:p>
          <a:p>
            <a:pPr lvl="1"/>
            <a:r>
              <a:rPr lang="en-GB" sz="1800" dirty="0" smtClean="0"/>
              <a:t>MRI – Christine </a:t>
            </a:r>
            <a:r>
              <a:rPr lang="en-GB" sz="1800" dirty="0" err="1" smtClean="0"/>
              <a:t>Heales</a:t>
            </a:r>
            <a:r>
              <a:rPr lang="en-GB" sz="1800" dirty="0"/>
              <a:t>   - </a:t>
            </a:r>
            <a:r>
              <a:rPr lang="en-GB" sz="1800" dirty="0" smtClean="0">
                <a:hlinkClick r:id="rId6"/>
              </a:rPr>
              <a:t>christine.heales@nhs.net</a:t>
            </a:r>
            <a:endParaRPr lang="en-GB" sz="1800" dirty="0" smtClean="0"/>
          </a:p>
          <a:p>
            <a:pPr lvl="1"/>
            <a:r>
              <a:rPr lang="en-GB" sz="1800" dirty="0" smtClean="0"/>
              <a:t>Radiology </a:t>
            </a:r>
            <a:r>
              <a:rPr lang="en-GB" sz="1800" dirty="0"/>
              <a:t>IT </a:t>
            </a:r>
            <a:r>
              <a:rPr lang="en-GB" sz="1800" dirty="0" smtClean="0"/>
              <a:t>- </a:t>
            </a:r>
            <a:r>
              <a:rPr lang="en-GB" sz="1800" dirty="0">
                <a:hlinkClick r:id="rId7"/>
              </a:rPr>
              <a:t>imagingit@nhs.net</a:t>
            </a:r>
            <a:r>
              <a:rPr lang="en-GB" sz="1800" dirty="0"/>
              <a:t> </a:t>
            </a:r>
            <a:endParaRPr lang="en-GB" sz="1200" dirty="0" smtClean="0"/>
          </a:p>
          <a:p>
            <a:pPr marL="0" indent="0">
              <a:buNone/>
            </a:pPr>
            <a:endParaRPr lang="en-GB" sz="1600" dirty="0"/>
          </a:p>
          <a:p>
            <a:r>
              <a:rPr lang="en-GB" sz="1800" dirty="0" smtClean="0"/>
              <a:t>Radiation Protection</a:t>
            </a:r>
          </a:p>
          <a:p>
            <a:pPr lvl="1"/>
            <a:r>
              <a:rPr lang="en-GB" sz="1800" dirty="0" smtClean="0"/>
              <a:t>Head of Clinical and Radiation Physics - Nick </a:t>
            </a:r>
            <a:r>
              <a:rPr lang="en-GB" sz="1800" dirty="0" err="1" smtClean="0"/>
              <a:t>Rowles</a:t>
            </a:r>
            <a:r>
              <a:rPr lang="en-GB" sz="1800" dirty="0" smtClean="0"/>
              <a:t>  </a:t>
            </a:r>
            <a:r>
              <a:rPr lang="en-GB" sz="1800" dirty="0" smtClean="0">
                <a:hlinkClick r:id="rId8"/>
              </a:rPr>
              <a:t>nrowles@nhs.net</a:t>
            </a:r>
            <a:r>
              <a:rPr lang="en-GB" sz="1800" dirty="0" smtClean="0"/>
              <a:t>  Tel. 39669</a:t>
            </a:r>
          </a:p>
          <a:p>
            <a:pPr lvl="1"/>
            <a:r>
              <a:rPr lang="en-GB" sz="1800" dirty="0" smtClean="0"/>
              <a:t>Consultant Physicist  in Nuclear Medicine– Ivor Jones </a:t>
            </a:r>
            <a:r>
              <a:rPr lang="en-GB" sz="1800" dirty="0" smtClean="0">
                <a:hlinkClick r:id="rId9"/>
              </a:rPr>
              <a:t>ivor.jones@nhs.net</a:t>
            </a:r>
            <a:r>
              <a:rPr lang="en-GB" sz="1800" dirty="0" smtClean="0"/>
              <a:t> Tel. 52281	</a:t>
            </a:r>
          </a:p>
          <a:p>
            <a:pPr lvl="1"/>
            <a:r>
              <a:rPr lang="en-GB" sz="1800" dirty="0" smtClean="0"/>
              <a:t>Clinical Specialist in Radiation Protection – Julie Stevens  </a:t>
            </a:r>
            <a:r>
              <a:rPr lang="en-GB" sz="1800" dirty="0" smtClean="0">
                <a:hlinkClick r:id="rId10"/>
              </a:rPr>
              <a:t>j.stevens4@nhs.net</a:t>
            </a:r>
            <a:r>
              <a:rPr lang="en-GB" sz="1800" dirty="0" smtClean="0"/>
              <a:t>  Tel. 31997</a:t>
            </a:r>
          </a:p>
          <a:p>
            <a:pPr lvl="1"/>
            <a:endParaRPr lang="en-GB" sz="1800" dirty="0"/>
          </a:p>
          <a:p>
            <a:pPr marL="57150" indent="0">
              <a:buNone/>
            </a:pPr>
            <a:r>
              <a:rPr lang="en-GB" sz="1400" dirty="0"/>
              <a:t>For </a:t>
            </a:r>
            <a:r>
              <a:rPr lang="en-GB" sz="1400" dirty="0" err="1"/>
              <a:t>iCM</a:t>
            </a:r>
            <a:r>
              <a:rPr lang="en-GB" sz="1400" dirty="0"/>
              <a:t> training or support, contact the IT Service Desk:</a:t>
            </a:r>
          </a:p>
          <a:p>
            <a:pPr marL="57150" indent="0">
              <a:buNone/>
            </a:pPr>
            <a:r>
              <a:rPr lang="en-GB" sz="1400" dirty="0" smtClean="0"/>
              <a:t>Online</a:t>
            </a:r>
            <a:r>
              <a:rPr lang="en-GB" sz="1400" dirty="0"/>
              <a:t>: </a:t>
            </a:r>
            <a:r>
              <a:rPr lang="en-GB" sz="1400" dirty="0">
                <a:hlinkClick r:id="rId11"/>
              </a:rPr>
              <a:t>http://</a:t>
            </a:r>
            <a:r>
              <a:rPr lang="en-GB" sz="1400" dirty="0" smtClean="0">
                <a:hlinkClick r:id="rId11"/>
              </a:rPr>
              <a:t>online.plymouthict.nhs.uk</a:t>
            </a:r>
            <a:r>
              <a:rPr lang="en-GB" sz="1400" dirty="0" smtClean="0"/>
              <a:t>  </a:t>
            </a:r>
            <a:r>
              <a:rPr lang="en-GB" sz="1400" dirty="0"/>
              <a:t>- phone: (4) 37000 </a:t>
            </a:r>
            <a:r>
              <a:rPr lang="en-GB" sz="1400" dirty="0" smtClean="0"/>
              <a:t>– e-mail</a:t>
            </a:r>
            <a:r>
              <a:rPr lang="en-GB" sz="1400" dirty="0"/>
              <a:t>: </a:t>
            </a:r>
            <a:r>
              <a:rPr lang="en-GB" sz="1400" dirty="0" smtClean="0">
                <a:hlinkClick r:id="rId12"/>
              </a:rPr>
              <a:t>plymouthictservicedesk@nhs.net</a:t>
            </a:r>
            <a:r>
              <a:rPr lang="en-GB" sz="1400" dirty="0" smtClean="0"/>
              <a:t> </a:t>
            </a:r>
            <a:endParaRPr lang="en-GB" sz="1800" dirty="0"/>
          </a:p>
        </p:txBody>
      </p:sp>
    </p:spTree>
    <p:extLst>
      <p:ext uri="{BB962C8B-B14F-4D97-AF65-F5344CB8AC3E}">
        <p14:creationId xmlns:p14="http://schemas.microsoft.com/office/powerpoint/2010/main" val="2676281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Responsibilities of the Referrer</a:t>
            </a:r>
            <a:br>
              <a:rPr lang="en-GB" dirty="0" smtClean="0"/>
            </a:br>
            <a:r>
              <a:rPr lang="en-GB" dirty="0" smtClean="0"/>
              <a:t>Special Considerations</a:t>
            </a:r>
            <a:endParaRPr lang="en-GB" dirty="0"/>
          </a:p>
        </p:txBody>
      </p:sp>
      <p:sp>
        <p:nvSpPr>
          <p:cNvPr id="3" name="Content Placeholder 2"/>
          <p:cNvSpPr>
            <a:spLocks noGrp="1"/>
          </p:cNvSpPr>
          <p:nvPr>
            <p:ph idx="1"/>
            <p:custDataLst>
              <p:tags r:id="rId2"/>
            </p:custDataLst>
          </p:nvPr>
        </p:nvSpPr>
        <p:spPr>
          <a:xfrm>
            <a:off x="107442" y="1297253"/>
            <a:ext cx="3375682" cy="5445125"/>
          </a:xfrm>
        </p:spPr>
        <p:txBody>
          <a:bodyPr/>
          <a:lstStyle/>
          <a:p>
            <a:pPr marL="0" indent="0">
              <a:buNone/>
            </a:pPr>
            <a:endParaRPr lang="en-GB" sz="2000" b="1" dirty="0" smtClean="0"/>
          </a:p>
          <a:p>
            <a:r>
              <a:rPr lang="en-GB" altLang="en-US" sz="2000" dirty="0" smtClean="0"/>
              <a:t>Special consideration is required for exposures of females of child bearing age (12 – 55).</a:t>
            </a:r>
          </a:p>
          <a:p>
            <a:r>
              <a:rPr lang="en-GB" altLang="en-US" sz="2000" dirty="0" smtClean="0"/>
              <a:t>You must provide information relevant to pregnancy status where indicated.</a:t>
            </a:r>
            <a:endParaRPr lang="en-GB" altLang="en-US" sz="2000" dirty="0"/>
          </a:p>
          <a:p>
            <a:pPr marL="0" indent="0">
              <a:buNone/>
            </a:pPr>
            <a:endParaRPr lang="en-GB"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3124" y="1340768"/>
            <a:ext cx="5660876" cy="542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custDataLst>
              <p:tags r:id="rId3"/>
            </p:custDataLst>
          </p:nvPr>
        </p:nvSpPr>
        <p:spPr>
          <a:xfrm>
            <a:off x="4953732" y="6155890"/>
            <a:ext cx="360040" cy="8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Rounded Rectangle 6"/>
          <p:cNvSpPr/>
          <p:nvPr>
            <p:custDataLst>
              <p:tags r:id="rId4"/>
            </p:custDataLst>
          </p:nvPr>
        </p:nvSpPr>
        <p:spPr>
          <a:xfrm>
            <a:off x="3483124" y="5589239"/>
            <a:ext cx="5409356" cy="93610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0051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79388" y="1268760"/>
            <a:ext cx="8785225" cy="5589239"/>
          </a:xfrm>
        </p:spPr>
        <p:txBody>
          <a:bodyPr/>
          <a:lstStyle/>
          <a:p>
            <a:pPr marL="0" lvl="1" indent="0">
              <a:buSzTx/>
              <a:buNone/>
            </a:pPr>
            <a:r>
              <a:rPr lang="en-GB" sz="2000" b="1" dirty="0"/>
              <a:t>Referrer </a:t>
            </a:r>
            <a:r>
              <a:rPr lang="en-GB" sz="2000" b="1" dirty="0" smtClean="0"/>
              <a:t>shall</a:t>
            </a:r>
            <a:r>
              <a:rPr lang="en-GB" altLang="en-US" sz="2000" b="1" dirty="0" smtClean="0"/>
              <a:t>:</a:t>
            </a:r>
          </a:p>
          <a:p>
            <a:r>
              <a:rPr lang="en-GB" altLang="en-US" sz="2000" dirty="0" smtClean="0"/>
              <a:t>Pay </a:t>
            </a:r>
            <a:r>
              <a:rPr lang="en-GB" altLang="en-US" sz="2000" dirty="0"/>
              <a:t>particular attention to the accuracy of patient identification</a:t>
            </a:r>
            <a:r>
              <a:rPr lang="en-GB" altLang="en-US" sz="2000" dirty="0" smtClean="0"/>
              <a:t>.</a:t>
            </a:r>
          </a:p>
          <a:p>
            <a:pPr marL="0" indent="0">
              <a:buNone/>
            </a:pPr>
            <a:endParaRPr lang="en-GB" altLang="en-US" sz="2000" b="1" dirty="0"/>
          </a:p>
          <a:p>
            <a:pPr marL="342900" lvl="1" indent="-342900">
              <a:buSzTx/>
              <a:buFont typeface="Wingdings" pitchFamily="2" charset="2"/>
              <a:buChar char="§"/>
            </a:pPr>
            <a:r>
              <a:rPr lang="en-GB" altLang="en-US" sz="2000" dirty="0" smtClean="0"/>
              <a:t>Make </a:t>
            </a:r>
            <a:r>
              <a:rPr lang="en-GB" altLang="en-US" sz="2000" dirty="0"/>
              <a:t>sure the requested procedure will have a bearing on patient management.</a:t>
            </a:r>
          </a:p>
          <a:p>
            <a:pPr marL="0" lvl="1" indent="0">
              <a:buSzTx/>
              <a:buNone/>
            </a:pPr>
            <a:endParaRPr lang="en-GB" altLang="en-US" sz="2000" dirty="0"/>
          </a:p>
          <a:p>
            <a:pPr marL="342900" lvl="1" indent="-342900">
              <a:buSzTx/>
              <a:buFont typeface="Wingdings" pitchFamily="2" charset="2"/>
              <a:buChar char="§"/>
            </a:pPr>
            <a:r>
              <a:rPr lang="en-GB" altLang="en-US" sz="2000" dirty="0"/>
              <a:t>Ensure the mandatory fields </a:t>
            </a:r>
            <a:r>
              <a:rPr lang="en-GB" altLang="en-US" sz="2000" dirty="0" smtClean="0"/>
              <a:t>which are </a:t>
            </a:r>
            <a:r>
              <a:rPr lang="en-GB" altLang="en-US" sz="2000" dirty="0"/>
              <a:t>a legal </a:t>
            </a:r>
            <a:r>
              <a:rPr lang="en-GB" altLang="en-US" sz="2000" dirty="0" smtClean="0"/>
              <a:t>requirement </a:t>
            </a:r>
            <a:r>
              <a:rPr lang="en-GB" altLang="en-US" sz="2000" dirty="0"/>
              <a:t>denoted by </a:t>
            </a:r>
            <a:r>
              <a:rPr lang="en-GB" altLang="en-US" sz="2000" dirty="0" smtClean="0"/>
              <a:t>are </a:t>
            </a:r>
            <a:r>
              <a:rPr lang="en-GB" altLang="en-US" sz="2000" b="1" dirty="0" smtClean="0"/>
              <a:t>completed appropriately</a:t>
            </a:r>
            <a:r>
              <a:rPr lang="en-GB" altLang="en-US" sz="2000" dirty="0" smtClean="0"/>
              <a:t>, this is the best form of patient radiation protection. They </a:t>
            </a:r>
            <a:r>
              <a:rPr lang="en-GB" altLang="en-US" sz="2000" dirty="0"/>
              <a:t>are auditable</a:t>
            </a:r>
            <a:r>
              <a:rPr lang="en-GB" altLang="en-US" sz="2000" dirty="0" smtClean="0"/>
              <a:t>.</a:t>
            </a:r>
          </a:p>
          <a:p>
            <a:pPr marL="0" lvl="1" indent="0">
              <a:buSzTx/>
              <a:buNone/>
            </a:pPr>
            <a:endParaRPr lang="en-GB" altLang="en-US" sz="2000" b="1" dirty="0"/>
          </a:p>
          <a:p>
            <a:pPr marL="342900" lvl="1" indent="-342900">
              <a:buSzTx/>
              <a:buFont typeface="Wingdings" pitchFamily="2" charset="2"/>
              <a:buChar char="§"/>
            </a:pPr>
            <a:r>
              <a:rPr lang="en-GB" altLang="en-US" sz="2000" dirty="0" smtClean="0"/>
              <a:t>Request </a:t>
            </a:r>
            <a:r>
              <a:rPr lang="en-GB" altLang="en-US" sz="2000" dirty="0"/>
              <a:t>must be made by the </a:t>
            </a:r>
            <a:r>
              <a:rPr lang="en-GB" altLang="en-US" sz="2000" dirty="0" smtClean="0"/>
              <a:t>Referrer </a:t>
            </a:r>
            <a:r>
              <a:rPr lang="en-GB" altLang="en-US" sz="2000" dirty="0"/>
              <a:t>and cannot be made on their </a:t>
            </a:r>
            <a:r>
              <a:rPr lang="en-GB" altLang="en-US" sz="2000" dirty="0" smtClean="0"/>
              <a:t>behalf.</a:t>
            </a:r>
          </a:p>
          <a:p>
            <a:pPr marL="0" lvl="1" indent="0">
              <a:buSzTx/>
              <a:buNone/>
            </a:pPr>
            <a:endParaRPr lang="en-GB" altLang="en-US" sz="2000" dirty="0"/>
          </a:p>
          <a:p>
            <a:r>
              <a:rPr lang="en-GB" sz="2000" dirty="0"/>
              <a:t>All imaging involving radiations </a:t>
            </a:r>
            <a:r>
              <a:rPr lang="en-GB" sz="2000" b="1" dirty="0"/>
              <a:t>legally </a:t>
            </a:r>
            <a:r>
              <a:rPr lang="en-GB" sz="2000" dirty="0"/>
              <a:t>needs a request from a </a:t>
            </a:r>
            <a:r>
              <a:rPr lang="en-GB" sz="2000" dirty="0" smtClean="0"/>
              <a:t>Referrer </a:t>
            </a:r>
            <a:r>
              <a:rPr lang="en-GB" sz="2000" b="1" dirty="0"/>
              <a:t>prior</a:t>
            </a:r>
            <a:r>
              <a:rPr lang="en-GB" sz="2000" dirty="0"/>
              <a:t> to exposure.</a:t>
            </a:r>
          </a:p>
          <a:p>
            <a:endParaRPr lang="en-GB" dirty="0"/>
          </a:p>
        </p:txBody>
      </p:sp>
      <p:sp>
        <p:nvSpPr>
          <p:cNvPr id="4" name="Title 1"/>
          <p:cNvSpPr>
            <a:spLocks noGrp="1"/>
          </p:cNvSpPr>
          <p:nvPr>
            <p:ph type="title"/>
            <p:custDataLst>
              <p:tags r:id="rId2"/>
            </p:custDataLst>
          </p:nvPr>
        </p:nvSpPr>
        <p:spPr>
          <a:xfrm>
            <a:off x="3779838" y="228600"/>
            <a:ext cx="5184775" cy="463550"/>
          </a:xfrm>
        </p:spPr>
        <p:txBody>
          <a:bodyPr/>
          <a:lstStyle/>
          <a:p>
            <a:pPr algn="l"/>
            <a:r>
              <a:rPr lang="en-GB" dirty="0" smtClean="0"/>
              <a:t>Pragmatic Responsibilities of the Referrer</a:t>
            </a:r>
            <a:endParaRPr lang="en-GB" dirty="0"/>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440" y="3464049"/>
            <a:ext cx="20955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9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sz="2700" dirty="0" smtClean="0"/>
              <a:t>Responsibilities of the Practitioner – Justification</a:t>
            </a:r>
            <a:endParaRPr lang="en-GB" sz="2700" dirty="0"/>
          </a:p>
        </p:txBody>
      </p:sp>
      <p:sp>
        <p:nvSpPr>
          <p:cNvPr id="3" name="Content Placeholder 2"/>
          <p:cNvSpPr>
            <a:spLocks noGrp="1"/>
          </p:cNvSpPr>
          <p:nvPr>
            <p:ph idx="1"/>
            <p:custDataLst>
              <p:tags r:id="rId2"/>
            </p:custDataLst>
          </p:nvPr>
        </p:nvSpPr>
        <p:spPr>
          <a:xfrm>
            <a:off x="179512" y="1340768"/>
            <a:ext cx="8713091" cy="5184775"/>
          </a:xfrm>
        </p:spPr>
        <p:txBody>
          <a:bodyPr/>
          <a:lstStyle/>
          <a:p>
            <a:pPr marL="0" indent="0">
              <a:buNone/>
            </a:pPr>
            <a:r>
              <a:rPr lang="en-GB" sz="2400" dirty="0" smtClean="0"/>
              <a:t>The </a:t>
            </a:r>
            <a:r>
              <a:rPr lang="en-GB" sz="2400" b="1" dirty="0" smtClean="0"/>
              <a:t>Practitioner</a:t>
            </a:r>
            <a:r>
              <a:rPr lang="en-GB" sz="2400" dirty="0" smtClean="0"/>
              <a:t> as entitled by the employers procedures is responsible for the justification of the request i.e. whether the request is appropriate and which is the most suitable examination.</a:t>
            </a:r>
          </a:p>
          <a:p>
            <a:pPr marL="0" indent="0">
              <a:buNone/>
            </a:pPr>
            <a:r>
              <a:rPr lang="en-GB" sz="2400" dirty="0" smtClean="0"/>
              <a:t>The Practitioner is usually a radiologist, or specific radiographers.</a:t>
            </a:r>
            <a:endParaRPr lang="en-GB" sz="2400" dirty="0"/>
          </a:p>
          <a:p>
            <a:r>
              <a:rPr lang="en-GB" sz="2400" dirty="0" smtClean="0"/>
              <a:t>The Practitioner must consider:</a:t>
            </a:r>
          </a:p>
          <a:p>
            <a:pPr lvl="1" eaLnBrk="1" hangingPunct="1">
              <a:buFont typeface="Wingdings" panose="05000000000000000000" pitchFamily="2" charset="2"/>
              <a:buChar char="§"/>
              <a:defRPr/>
            </a:pPr>
            <a:r>
              <a:rPr lang="en-GB" altLang="en-US" sz="2400" dirty="0"/>
              <a:t>objectives of intended </a:t>
            </a:r>
            <a:r>
              <a:rPr lang="en-GB" altLang="en-US" sz="2400" dirty="0" smtClean="0"/>
              <a:t>exposure.</a:t>
            </a:r>
            <a:endParaRPr lang="en-GB" altLang="en-US" sz="2400" dirty="0"/>
          </a:p>
          <a:p>
            <a:pPr lvl="1" eaLnBrk="1" hangingPunct="1">
              <a:buFont typeface="Wingdings" panose="05000000000000000000" pitchFamily="2" charset="2"/>
              <a:buChar char="§"/>
              <a:defRPr/>
            </a:pPr>
            <a:r>
              <a:rPr lang="en-GB" altLang="en-US" sz="2400" dirty="0"/>
              <a:t>health benefit to individual or </a:t>
            </a:r>
            <a:r>
              <a:rPr lang="en-GB" altLang="en-US" sz="2400" dirty="0" smtClean="0"/>
              <a:t>society.</a:t>
            </a:r>
            <a:endParaRPr lang="en-GB" altLang="en-US" sz="2400" dirty="0"/>
          </a:p>
          <a:p>
            <a:pPr lvl="1" eaLnBrk="1" hangingPunct="1">
              <a:buFont typeface="Wingdings" panose="05000000000000000000" pitchFamily="2" charset="2"/>
              <a:buChar char="§"/>
              <a:defRPr/>
            </a:pPr>
            <a:r>
              <a:rPr lang="en-GB" altLang="en-US" sz="2400" dirty="0"/>
              <a:t>potential detriment to </a:t>
            </a:r>
            <a:r>
              <a:rPr lang="en-GB" altLang="en-US" sz="2400" dirty="0" smtClean="0"/>
              <a:t>individual.</a:t>
            </a:r>
          </a:p>
          <a:p>
            <a:pPr lvl="1" eaLnBrk="1" hangingPunct="1">
              <a:buFont typeface="Wingdings" panose="05000000000000000000" pitchFamily="2" charset="2"/>
              <a:buChar char="§"/>
              <a:defRPr/>
            </a:pPr>
            <a:r>
              <a:rPr lang="en-GB" altLang="en-US" sz="2400" dirty="0" smtClean="0"/>
              <a:t>exposure of females of child-bearing age.</a:t>
            </a:r>
            <a:endParaRPr lang="en-GB" altLang="en-US" sz="2400" dirty="0"/>
          </a:p>
          <a:p>
            <a:pPr lvl="1" eaLnBrk="1" hangingPunct="1">
              <a:buFont typeface="Wingdings" panose="05000000000000000000" pitchFamily="2" charset="2"/>
              <a:buChar char="§"/>
              <a:defRPr/>
            </a:pPr>
            <a:r>
              <a:rPr lang="en-GB" altLang="en-US" sz="2400" dirty="0"/>
              <a:t>alternative modalities </a:t>
            </a:r>
            <a:r>
              <a:rPr lang="en-GB" altLang="en-US" sz="2400" dirty="0" smtClean="0"/>
              <a:t>&amp; techniques to </a:t>
            </a:r>
            <a:r>
              <a:rPr lang="en-GB" altLang="en-US" sz="2400" dirty="0"/>
              <a:t>provide </a:t>
            </a:r>
            <a:r>
              <a:rPr lang="en-GB" altLang="en-US" sz="2400" dirty="0" smtClean="0"/>
              <a:t>the required information.</a:t>
            </a:r>
          </a:p>
          <a:p>
            <a:pPr lvl="1" eaLnBrk="1" hangingPunct="1">
              <a:buFont typeface="Wingdings" panose="05000000000000000000" pitchFamily="2" charset="2"/>
              <a:buChar char="§"/>
              <a:defRPr/>
            </a:pPr>
            <a:endParaRPr lang="en-GB" altLang="en-US" sz="2400" dirty="0"/>
          </a:p>
          <a:p>
            <a:pPr lvl="1"/>
            <a:endParaRPr lang="en-GB" dirty="0" smtClean="0"/>
          </a:p>
        </p:txBody>
      </p:sp>
    </p:spTree>
    <p:extLst>
      <p:ext uri="{BB962C8B-B14F-4D97-AF65-F5344CB8AC3E}">
        <p14:creationId xmlns:p14="http://schemas.microsoft.com/office/powerpoint/2010/main" val="18542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912" y="476672"/>
            <a:ext cx="5184775" cy="463550"/>
          </a:xfrm>
        </p:spPr>
        <p:txBody>
          <a:bodyPr/>
          <a:lstStyle/>
          <a:p>
            <a:pPr algn="l"/>
            <a:r>
              <a:rPr lang="en-GB" dirty="0" smtClean="0"/>
              <a:t>Responsibilities of the Operator</a:t>
            </a:r>
            <a:br>
              <a:rPr lang="en-GB" dirty="0" smtClean="0"/>
            </a:br>
            <a:endParaRPr lang="en-GB" dirty="0"/>
          </a:p>
        </p:txBody>
      </p:sp>
      <p:sp>
        <p:nvSpPr>
          <p:cNvPr id="3" name="Content Placeholder 2"/>
          <p:cNvSpPr>
            <a:spLocks noGrp="1"/>
          </p:cNvSpPr>
          <p:nvPr>
            <p:ph idx="1"/>
            <p:custDataLst>
              <p:tags r:id="rId2"/>
            </p:custDataLst>
          </p:nvPr>
        </p:nvSpPr>
        <p:spPr/>
        <p:txBody>
          <a:bodyPr/>
          <a:lstStyle/>
          <a:p>
            <a:pPr marL="0" indent="0">
              <a:buNone/>
            </a:pPr>
            <a:r>
              <a:rPr lang="en-GB" sz="2400" dirty="0" smtClean="0"/>
              <a:t>The </a:t>
            </a:r>
            <a:r>
              <a:rPr lang="en-GB" sz="2400" b="1" dirty="0" smtClean="0"/>
              <a:t>Operator</a:t>
            </a:r>
            <a:r>
              <a:rPr lang="en-GB" sz="2400" dirty="0" smtClean="0"/>
              <a:t> has the practical responsibility to carry out the exposure. These responsibilities also include</a:t>
            </a:r>
          </a:p>
          <a:p>
            <a:pPr marL="0" indent="0">
              <a:buNone/>
            </a:pPr>
            <a:endParaRPr lang="en-GB" sz="2400" dirty="0" smtClean="0"/>
          </a:p>
          <a:p>
            <a:r>
              <a:rPr lang="en-GB" sz="2400" dirty="0" smtClean="0"/>
              <a:t>Checking they have the correct patient.</a:t>
            </a:r>
          </a:p>
          <a:p>
            <a:endParaRPr lang="en-GB" sz="2400" dirty="0" smtClean="0"/>
          </a:p>
          <a:p>
            <a:r>
              <a:rPr lang="en-GB" sz="2400" dirty="0" smtClean="0"/>
              <a:t>Making sure the request has been justified and authorised (or authorising according to protocol).</a:t>
            </a:r>
          </a:p>
          <a:p>
            <a:endParaRPr lang="en-GB" sz="2400" dirty="0" smtClean="0"/>
          </a:p>
          <a:p>
            <a:r>
              <a:rPr lang="en-GB" sz="2400" dirty="0" smtClean="0"/>
              <a:t>Checking for pregnancy (where relevant).</a:t>
            </a:r>
          </a:p>
          <a:p>
            <a:endParaRPr lang="en-GB" sz="2400" dirty="0" smtClean="0"/>
          </a:p>
          <a:p>
            <a:r>
              <a:rPr lang="en-GB" sz="2400" dirty="0" smtClean="0"/>
              <a:t>Ensuring the exposure is optimised in using the lowest possible dose to achieve the required image quality.</a:t>
            </a:r>
          </a:p>
          <a:p>
            <a:pPr marL="0" indent="0">
              <a:buNone/>
            </a:pPr>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357477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Contingency for System </a:t>
            </a:r>
            <a:r>
              <a:rPr lang="en-GB" dirty="0"/>
              <a:t>F</a:t>
            </a:r>
            <a:r>
              <a:rPr lang="en-GB" dirty="0" smtClean="0"/>
              <a:t>ailure</a:t>
            </a:r>
            <a:endParaRPr lang="en-GB" dirty="0"/>
          </a:p>
        </p:txBody>
      </p:sp>
      <p:sp>
        <p:nvSpPr>
          <p:cNvPr id="3" name="Content Placeholder 2"/>
          <p:cNvSpPr>
            <a:spLocks noGrp="1"/>
          </p:cNvSpPr>
          <p:nvPr>
            <p:ph idx="1"/>
            <p:custDataLst>
              <p:tags r:id="rId2"/>
            </p:custDataLst>
          </p:nvPr>
        </p:nvSpPr>
        <p:spPr>
          <a:xfrm>
            <a:off x="179388" y="1844824"/>
            <a:ext cx="8785225" cy="4752826"/>
          </a:xfrm>
        </p:spPr>
        <p:txBody>
          <a:bodyPr/>
          <a:lstStyle/>
          <a:p>
            <a:r>
              <a:rPr lang="en-GB" dirty="0" smtClean="0"/>
              <a:t>Should </a:t>
            </a:r>
            <a:r>
              <a:rPr lang="en-GB" dirty="0" err="1" smtClean="0"/>
              <a:t>iCM</a:t>
            </a:r>
            <a:r>
              <a:rPr lang="en-GB" dirty="0" smtClean="0"/>
              <a:t> be unavailable, paper request forms will be used.</a:t>
            </a:r>
          </a:p>
          <a:p>
            <a:r>
              <a:rPr lang="en-GB" dirty="0" smtClean="0"/>
              <a:t>All relevant questions must be answered accurately, and Referrer clearly identified.</a:t>
            </a:r>
          </a:p>
          <a:p>
            <a:r>
              <a:rPr lang="en-GB" dirty="0" smtClean="0"/>
              <a:t>Failure to correctly complete the request will result in</a:t>
            </a:r>
            <a:r>
              <a:rPr lang="en-GB" b="1" dirty="0" smtClean="0"/>
              <a:t> the REQUEST being RETURNED TO YOU.</a:t>
            </a:r>
          </a:p>
        </p:txBody>
      </p:sp>
    </p:spTree>
    <p:extLst>
      <p:ext uri="{BB962C8B-B14F-4D97-AF65-F5344CB8AC3E}">
        <p14:creationId xmlns:p14="http://schemas.microsoft.com/office/powerpoint/2010/main" val="2290543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7904" y="228600"/>
            <a:ext cx="5256709" cy="463550"/>
          </a:xfrm>
        </p:spPr>
        <p:txBody>
          <a:bodyPr/>
          <a:lstStyle/>
          <a:p>
            <a:pPr algn="l"/>
            <a:r>
              <a:rPr lang="en-GB" sz="2400" dirty="0" smtClean="0"/>
              <a:t>Key Points for the Referrer : Patient </a:t>
            </a:r>
            <a:r>
              <a:rPr lang="en-GB" sz="2400" dirty="0"/>
              <a:t>S</a:t>
            </a:r>
            <a:r>
              <a:rPr lang="en-GB" sz="2400" dirty="0" smtClean="0"/>
              <a:t>afety and Compliance with IR(ME)R</a:t>
            </a:r>
            <a:endParaRPr lang="en-GB" sz="2400" dirty="0"/>
          </a:p>
        </p:txBody>
      </p:sp>
      <p:sp>
        <p:nvSpPr>
          <p:cNvPr id="3" name="Content Placeholder 2"/>
          <p:cNvSpPr>
            <a:spLocks noGrp="1"/>
          </p:cNvSpPr>
          <p:nvPr>
            <p:ph idx="1"/>
            <p:custDataLst>
              <p:tags r:id="rId2"/>
            </p:custDataLst>
          </p:nvPr>
        </p:nvSpPr>
        <p:spPr/>
        <p:txBody>
          <a:bodyPr/>
          <a:lstStyle/>
          <a:p>
            <a:r>
              <a:rPr lang="en-GB" dirty="0" smtClean="0"/>
              <a:t>The Referrer must</a:t>
            </a:r>
          </a:p>
          <a:p>
            <a:pPr lvl="1">
              <a:buFont typeface="Wingdings" panose="05000000000000000000" pitchFamily="2" charset="2"/>
              <a:buChar char="§"/>
            </a:pPr>
            <a:r>
              <a:rPr lang="en-GB" dirty="0" smtClean="0"/>
              <a:t>Be entitled to make the request</a:t>
            </a:r>
          </a:p>
          <a:p>
            <a:pPr lvl="1">
              <a:buFont typeface="Wingdings" panose="05000000000000000000" pitchFamily="2" charset="2"/>
              <a:buChar char="§"/>
            </a:pPr>
            <a:r>
              <a:rPr lang="en-GB" dirty="0" smtClean="0"/>
              <a:t>Follow the referral criteria</a:t>
            </a:r>
          </a:p>
          <a:p>
            <a:pPr lvl="1">
              <a:buFont typeface="Wingdings" panose="05000000000000000000" pitchFamily="2" charset="2"/>
              <a:buChar char="§"/>
            </a:pPr>
            <a:r>
              <a:rPr lang="en-GB" dirty="0" smtClean="0"/>
              <a:t>Provide full and accurate details as required</a:t>
            </a:r>
          </a:p>
          <a:p>
            <a:pPr lvl="1">
              <a:buFont typeface="Wingdings" panose="05000000000000000000" pitchFamily="2" charset="2"/>
              <a:buChar char="§"/>
            </a:pPr>
            <a:r>
              <a:rPr lang="en-GB" dirty="0" smtClean="0"/>
              <a:t>Ensure they are identified and provide contact details</a:t>
            </a:r>
          </a:p>
          <a:p>
            <a:r>
              <a:rPr lang="en-GB" dirty="0" smtClean="0"/>
              <a:t>This is a legal duty placed on the individual  enforceable under the Health and Safety at Work Act</a:t>
            </a:r>
            <a:endParaRPr lang="en-GB" dirty="0"/>
          </a:p>
        </p:txBody>
      </p:sp>
    </p:spTree>
    <p:extLst>
      <p:ext uri="{BB962C8B-B14F-4D97-AF65-F5344CB8AC3E}">
        <p14:creationId xmlns:p14="http://schemas.microsoft.com/office/powerpoint/2010/main" val="267939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sz="2400" dirty="0" smtClean="0"/>
              <a:t>Quiz</a:t>
            </a:r>
            <a:endParaRPr lang="en-GB" sz="2400" dirty="0"/>
          </a:p>
        </p:txBody>
      </p:sp>
      <p:sp>
        <p:nvSpPr>
          <p:cNvPr id="3" name="Content Placeholder 2"/>
          <p:cNvSpPr>
            <a:spLocks noGrp="1"/>
          </p:cNvSpPr>
          <p:nvPr>
            <p:ph idx="1"/>
            <p:custDataLst>
              <p:tags r:id="rId2"/>
            </p:custDataLst>
          </p:nvPr>
        </p:nvSpPr>
        <p:spPr>
          <a:xfrm>
            <a:off x="179388" y="1412875"/>
            <a:ext cx="8785225" cy="5184775"/>
          </a:xfrm>
        </p:spPr>
        <p:txBody>
          <a:bodyPr/>
          <a:lstStyle/>
          <a:p>
            <a:pPr marL="0" indent="0">
              <a:buNone/>
            </a:pPr>
            <a:r>
              <a:rPr lang="en-GB" sz="2400" b="1" dirty="0" smtClean="0"/>
              <a:t>Quiz</a:t>
            </a:r>
          </a:p>
          <a:p>
            <a:pPr marL="0" indent="0">
              <a:buNone/>
            </a:pPr>
            <a:r>
              <a:rPr lang="en-GB" sz="2400" dirty="0" smtClean="0"/>
              <a:t>This </a:t>
            </a:r>
            <a:r>
              <a:rPr lang="en-GB" sz="2400" dirty="0"/>
              <a:t>section of the eLearning package contains a quiz based on Radiation Protection for Referrers and the procedures to </a:t>
            </a:r>
            <a:r>
              <a:rPr lang="en-GB" sz="2400" dirty="0" smtClean="0"/>
              <a:t>follow.</a:t>
            </a:r>
          </a:p>
          <a:p>
            <a:pPr marL="0" indent="0">
              <a:buNone/>
            </a:pPr>
            <a:endParaRPr lang="en-GB" sz="2400" dirty="0"/>
          </a:p>
          <a:p>
            <a:pPr marL="0" indent="0">
              <a:buNone/>
            </a:pPr>
            <a:r>
              <a:rPr lang="en-GB" sz="2400" dirty="0"/>
              <a:t>It includes questions about the subjects covered in this package and allows </a:t>
            </a:r>
            <a:r>
              <a:rPr lang="en-GB" sz="2400" dirty="0" smtClean="0"/>
              <a:t>you to </a:t>
            </a:r>
            <a:r>
              <a:rPr lang="en-GB" sz="2400" dirty="0"/>
              <a:t>test </a:t>
            </a:r>
            <a:r>
              <a:rPr lang="en-GB" sz="2400" dirty="0" smtClean="0"/>
              <a:t>your knowledge </a:t>
            </a:r>
            <a:r>
              <a:rPr lang="en-GB" sz="2400" dirty="0"/>
              <a:t>of the system</a:t>
            </a:r>
            <a:r>
              <a:rPr lang="en-GB" sz="2400" dirty="0" smtClean="0"/>
              <a:t>.</a:t>
            </a:r>
          </a:p>
          <a:p>
            <a:pPr marL="0" indent="0">
              <a:buNone/>
            </a:pPr>
            <a:endParaRPr lang="en-GB" sz="2400" dirty="0"/>
          </a:p>
          <a:p>
            <a:pPr marL="0" indent="0">
              <a:buNone/>
            </a:pPr>
            <a:r>
              <a:rPr lang="en-GB" sz="2400" dirty="0"/>
              <a:t>After the quiz, you will be presented with your </a:t>
            </a:r>
            <a:r>
              <a:rPr lang="en-GB" sz="2400" dirty="0" smtClean="0"/>
              <a:t>score, followed by the correct </a:t>
            </a:r>
            <a:r>
              <a:rPr lang="en-GB" sz="2400" dirty="0"/>
              <a:t>responses </a:t>
            </a:r>
            <a:r>
              <a:rPr lang="en-GB" sz="2400" dirty="0" smtClean="0"/>
              <a:t>with explanations</a:t>
            </a:r>
            <a:r>
              <a:rPr lang="en-GB" sz="2400" dirty="0"/>
              <a:t>.</a:t>
            </a:r>
          </a:p>
        </p:txBody>
      </p:sp>
    </p:spTree>
    <p:extLst>
      <p:ext uri="{BB962C8B-B14F-4D97-AF65-F5344CB8AC3E}">
        <p14:creationId xmlns:p14="http://schemas.microsoft.com/office/powerpoint/2010/main" val="103264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a:t>QUIZ </a:t>
            </a:r>
            <a:r>
              <a:rPr lang="en-GB" smtClean="0"/>
              <a:t> Ionising </a:t>
            </a:r>
            <a:r>
              <a:rPr lang="en-GB" dirty="0" smtClean="0"/>
              <a:t>Radiation</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r>
              <a:rPr lang="en-GB" sz="2000" dirty="0"/>
              <a:t>The following utilise ionising </a:t>
            </a:r>
            <a:r>
              <a:rPr lang="en-GB" sz="2000" dirty="0" smtClean="0"/>
              <a:t>radiations  (True or False)</a:t>
            </a:r>
          </a:p>
          <a:p>
            <a:pPr marL="0" indent="0">
              <a:buNone/>
            </a:pPr>
            <a:endParaRPr lang="en-GB" sz="2000" dirty="0"/>
          </a:p>
          <a:p>
            <a:r>
              <a:rPr lang="en-GB" sz="2000" dirty="0"/>
              <a:t>DEXA scan</a:t>
            </a:r>
          </a:p>
          <a:p>
            <a:r>
              <a:rPr lang="en-GB" sz="2000" dirty="0"/>
              <a:t>Chest x-ray</a:t>
            </a:r>
          </a:p>
          <a:p>
            <a:r>
              <a:rPr lang="en-GB" sz="2000" dirty="0"/>
              <a:t>Ultrasound</a:t>
            </a:r>
          </a:p>
          <a:p>
            <a:r>
              <a:rPr lang="en-GB" sz="2000" dirty="0"/>
              <a:t>MRI angiography</a:t>
            </a:r>
          </a:p>
          <a:p>
            <a:r>
              <a:rPr lang="en-GB" sz="2000" dirty="0" smtClean="0"/>
              <a:t>CT</a:t>
            </a:r>
          </a:p>
          <a:p>
            <a:r>
              <a:rPr lang="en-GB" sz="2000" dirty="0" smtClean="0"/>
              <a:t>Fluoroscopy</a:t>
            </a:r>
          </a:p>
          <a:p>
            <a:r>
              <a:rPr lang="en-GB" sz="2000" dirty="0" smtClean="0"/>
              <a:t>Bone Scan</a:t>
            </a:r>
          </a:p>
          <a:p>
            <a:endParaRPr lang="en-GB" sz="2000" dirty="0" smtClean="0"/>
          </a:p>
          <a:p>
            <a:endParaRPr lang="en-GB" sz="2000" dirty="0"/>
          </a:p>
          <a:p>
            <a:pPr marL="0" indent="0">
              <a:buNone/>
            </a:pPr>
            <a:endParaRPr lang="en-GB" sz="2000" dirty="0"/>
          </a:p>
          <a:p>
            <a:endParaRPr lang="en-GB" sz="1200" dirty="0" smtClean="0"/>
          </a:p>
          <a:p>
            <a:pPr marL="0" indent="0">
              <a:buNone/>
            </a:pPr>
            <a:endParaRPr lang="en-GB" sz="1200" dirty="0" smtClean="0"/>
          </a:p>
          <a:p>
            <a:endParaRPr lang="en-GB" sz="1200" dirty="0" smtClean="0"/>
          </a:p>
          <a:p>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45934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a:t>QUIZ </a:t>
            </a:r>
            <a:r>
              <a:rPr lang="en-GB" dirty="0" smtClean="0"/>
              <a:t> Risk</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r>
              <a:rPr lang="en-GB" sz="2000" dirty="0" smtClean="0"/>
              <a:t>Ionising </a:t>
            </a:r>
            <a:r>
              <a:rPr lang="en-GB" sz="2000" dirty="0"/>
              <a:t>Radiation </a:t>
            </a:r>
            <a:r>
              <a:rPr lang="en-GB" sz="2000" dirty="0" smtClean="0"/>
              <a:t>(True or False)</a:t>
            </a:r>
            <a:endParaRPr lang="en-GB" sz="2000" dirty="0"/>
          </a:p>
          <a:p>
            <a:pPr marL="0" indent="0">
              <a:buNone/>
            </a:pPr>
            <a:r>
              <a:rPr lang="en-GB" sz="2000" dirty="0"/>
              <a:t> </a:t>
            </a:r>
          </a:p>
          <a:p>
            <a:r>
              <a:rPr lang="en-GB" sz="2000" dirty="0" smtClean="0"/>
              <a:t>Can cause </a:t>
            </a:r>
            <a:r>
              <a:rPr lang="en-GB" sz="2000" dirty="0"/>
              <a:t>cancer</a:t>
            </a:r>
          </a:p>
          <a:p>
            <a:r>
              <a:rPr lang="en-GB" sz="2000" dirty="0"/>
              <a:t>Has no risk at low doses</a:t>
            </a:r>
          </a:p>
          <a:p>
            <a:r>
              <a:rPr lang="en-GB" sz="2000" dirty="0" smtClean="0"/>
              <a:t>Has beneficial </a:t>
            </a:r>
            <a:r>
              <a:rPr lang="en-GB" sz="2000" dirty="0"/>
              <a:t>effects at low doses</a:t>
            </a:r>
          </a:p>
          <a:p>
            <a:r>
              <a:rPr lang="en-GB" sz="2000" dirty="0" smtClean="0"/>
              <a:t>Causes Skin </a:t>
            </a:r>
            <a:r>
              <a:rPr lang="en-GB" sz="2000" dirty="0"/>
              <a:t>damage at low doses</a:t>
            </a:r>
          </a:p>
          <a:p>
            <a:r>
              <a:rPr lang="en-GB" sz="2000" dirty="0" smtClean="0"/>
              <a:t>Causes Cardiovascular </a:t>
            </a:r>
            <a:r>
              <a:rPr lang="en-GB" sz="2000" dirty="0"/>
              <a:t>effects at doses in excess of a </a:t>
            </a:r>
            <a:r>
              <a:rPr lang="en-GB" sz="2000" dirty="0" smtClean="0"/>
              <a:t>threshold</a:t>
            </a:r>
          </a:p>
          <a:p>
            <a:endParaRPr lang="en-GB" sz="2000" dirty="0"/>
          </a:p>
          <a:p>
            <a:endParaRPr lang="en-GB" sz="1200" dirty="0" smtClean="0"/>
          </a:p>
          <a:p>
            <a:pPr marL="0" indent="0">
              <a:buNone/>
            </a:pPr>
            <a:endParaRPr lang="en-GB" sz="1200" dirty="0" smtClean="0"/>
          </a:p>
          <a:p>
            <a:endParaRPr lang="en-GB" sz="1200" dirty="0" smtClean="0"/>
          </a:p>
          <a:p>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66297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680120"/>
          </a:xfrm>
        </p:spPr>
        <p:txBody>
          <a:bodyPr/>
          <a:lstStyle/>
          <a:p>
            <a:pPr algn="l"/>
            <a:r>
              <a:rPr lang="en-GB" dirty="0" smtClean="0"/>
              <a:t>Quiz Risk :</a:t>
            </a:r>
            <a:r>
              <a:rPr lang="en-GB" dirty="0"/>
              <a:t/>
            </a:r>
            <a:br>
              <a:rPr lang="en-GB" dirty="0"/>
            </a:b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r>
              <a:rPr lang="en-GB" sz="2000" dirty="0" smtClean="0"/>
              <a:t>Risk </a:t>
            </a:r>
            <a:r>
              <a:rPr lang="en-GB" sz="2000" dirty="0"/>
              <a:t>from radiation varies </a:t>
            </a:r>
            <a:r>
              <a:rPr lang="en-GB" sz="2000" dirty="0" smtClean="0"/>
              <a:t>with (</a:t>
            </a:r>
            <a:r>
              <a:rPr lang="en-GB" sz="2000" dirty="0"/>
              <a:t>True or False)</a:t>
            </a:r>
          </a:p>
          <a:p>
            <a:endParaRPr lang="en-GB" sz="2000" dirty="0"/>
          </a:p>
          <a:p>
            <a:r>
              <a:rPr lang="en-GB" sz="2000" dirty="0" smtClean="0"/>
              <a:t>Amount </a:t>
            </a:r>
            <a:r>
              <a:rPr lang="en-GB" sz="2000" dirty="0"/>
              <a:t>of radiation</a:t>
            </a:r>
          </a:p>
          <a:p>
            <a:r>
              <a:rPr lang="en-GB" sz="2000" dirty="0"/>
              <a:t>Sex of the patient</a:t>
            </a:r>
          </a:p>
          <a:p>
            <a:r>
              <a:rPr lang="en-GB" sz="2000" dirty="0"/>
              <a:t>Age of the patient</a:t>
            </a:r>
          </a:p>
          <a:p>
            <a:r>
              <a:rPr lang="en-GB" sz="2000" dirty="0"/>
              <a:t>The radio-sensitivity of the organs</a:t>
            </a:r>
          </a:p>
          <a:p>
            <a:r>
              <a:rPr lang="en-GB" sz="2000" dirty="0"/>
              <a:t>The types of radiation utilised</a:t>
            </a:r>
          </a:p>
          <a:p>
            <a:pPr marL="0" indent="0">
              <a:buNone/>
            </a:pPr>
            <a:endParaRPr lang="en-GB" dirty="0"/>
          </a:p>
        </p:txBody>
      </p:sp>
    </p:spTree>
    <p:extLst>
      <p:ext uri="{BB962C8B-B14F-4D97-AF65-F5344CB8AC3E}">
        <p14:creationId xmlns:p14="http://schemas.microsoft.com/office/powerpoint/2010/main" val="3403930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a:t>Imaging Modalities</a:t>
            </a:r>
            <a:r>
              <a:rPr lang="en-GB" altLang="en-US" dirty="0"/>
              <a:t> using Ionising Radiation (</a:t>
            </a:r>
            <a:r>
              <a:rPr lang="en-GB" altLang="en-US" dirty="0" smtClean="0"/>
              <a:t>IR)</a:t>
            </a:r>
            <a:endParaRPr lang="en-GB"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188640"/>
            <a:ext cx="109061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776"/>
          <a:stretch/>
        </p:blipFill>
        <p:spPr bwMode="auto">
          <a:xfrm>
            <a:off x="409392" y="1504950"/>
            <a:ext cx="8325217" cy="509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925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a:t>QUIZ </a:t>
            </a:r>
            <a:r>
              <a:rPr lang="en-GB" dirty="0" smtClean="0"/>
              <a:t> Exposure </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endParaRPr lang="en-GB" sz="1200" dirty="0" smtClean="0"/>
          </a:p>
          <a:p>
            <a:r>
              <a:rPr lang="en-GB" sz="1800" dirty="0"/>
              <a:t>List the following in order of increasing patient dose</a:t>
            </a:r>
          </a:p>
          <a:p>
            <a:endParaRPr lang="en-GB" sz="1800" dirty="0" smtClean="0"/>
          </a:p>
          <a:p>
            <a:r>
              <a:rPr lang="en-GB" sz="1800" dirty="0" smtClean="0"/>
              <a:t>Bone Scan </a:t>
            </a:r>
            <a:r>
              <a:rPr lang="en-GB" sz="1800" dirty="0"/>
              <a:t>(Tc-99m)</a:t>
            </a:r>
          </a:p>
          <a:p>
            <a:r>
              <a:rPr lang="en-GB" sz="1800" dirty="0" smtClean="0"/>
              <a:t>CT Chest Abdomen </a:t>
            </a:r>
            <a:r>
              <a:rPr lang="en-GB" sz="1800" dirty="0"/>
              <a:t>Pelvis</a:t>
            </a:r>
          </a:p>
          <a:p>
            <a:r>
              <a:rPr lang="en-GB" sz="1800" dirty="0" smtClean="0"/>
              <a:t>Abdomen X-ray</a:t>
            </a:r>
          </a:p>
          <a:p>
            <a:r>
              <a:rPr lang="en-GB" sz="1800" dirty="0" smtClean="0"/>
              <a:t>Chest </a:t>
            </a:r>
            <a:r>
              <a:rPr lang="en-GB" sz="1800" dirty="0"/>
              <a:t>X-ray</a:t>
            </a:r>
          </a:p>
          <a:p>
            <a:r>
              <a:rPr lang="en-GB" sz="1800" dirty="0"/>
              <a:t>Dynamic Cardiac </a:t>
            </a:r>
            <a:r>
              <a:rPr lang="en-GB" sz="1800" dirty="0" smtClean="0"/>
              <a:t>Scan (Tc-99m)</a:t>
            </a:r>
            <a:endParaRPr lang="en-GB" sz="1800" dirty="0"/>
          </a:p>
          <a:p>
            <a:endParaRPr lang="en-GB" sz="1200" dirty="0" smtClean="0"/>
          </a:p>
          <a:p>
            <a:endParaRPr lang="en-GB" sz="1200" dirty="0" smtClean="0"/>
          </a:p>
          <a:p>
            <a:endParaRPr lang="en-GB" sz="1200" dirty="0" smtClean="0"/>
          </a:p>
          <a:p>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35342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a:t>QUIZ </a:t>
            </a:r>
            <a:r>
              <a:rPr lang="en-GB" dirty="0" smtClean="0"/>
              <a:t> Responsibilities of Referrer</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pPr marL="0" indent="0">
              <a:buNone/>
            </a:pPr>
            <a:r>
              <a:rPr lang="en-GB" sz="2000" dirty="0" smtClean="0"/>
              <a:t>Responsibilities </a:t>
            </a:r>
            <a:r>
              <a:rPr lang="en-GB" sz="2000" dirty="0"/>
              <a:t>of </a:t>
            </a:r>
            <a:r>
              <a:rPr lang="en-GB" sz="2000" dirty="0" smtClean="0"/>
              <a:t>Referrer</a:t>
            </a:r>
          </a:p>
          <a:p>
            <a:pPr marL="0" indent="0">
              <a:buNone/>
            </a:pPr>
            <a:endParaRPr lang="en-GB" sz="1200" dirty="0" smtClean="0"/>
          </a:p>
          <a:p>
            <a:r>
              <a:rPr lang="en-GB" sz="1800" dirty="0" smtClean="0"/>
              <a:t>True or False</a:t>
            </a:r>
            <a:endParaRPr lang="en-GB" sz="1800" dirty="0"/>
          </a:p>
          <a:p>
            <a:endParaRPr lang="en-GB" sz="1800" dirty="0" smtClean="0"/>
          </a:p>
          <a:p>
            <a:pPr marL="0" indent="0">
              <a:buNone/>
            </a:pPr>
            <a:endParaRPr lang="en-GB" sz="1800" dirty="0"/>
          </a:p>
          <a:p>
            <a:r>
              <a:rPr lang="en-GB" sz="1800" dirty="0" smtClean="0"/>
              <a:t>Ensure </a:t>
            </a:r>
            <a:r>
              <a:rPr lang="en-GB" sz="1800" dirty="0"/>
              <a:t>the request is </a:t>
            </a:r>
            <a:r>
              <a:rPr lang="en-GB" sz="1800" dirty="0" smtClean="0"/>
              <a:t>made in accordance with the referral criteria, having checked previous </a:t>
            </a:r>
            <a:r>
              <a:rPr lang="en-GB" sz="1800" dirty="0"/>
              <a:t>imaging and </a:t>
            </a:r>
            <a:r>
              <a:rPr lang="en-GB" sz="1800" dirty="0" smtClean="0"/>
              <a:t>requests</a:t>
            </a:r>
            <a:endParaRPr lang="en-GB" sz="1800" dirty="0"/>
          </a:p>
          <a:p>
            <a:r>
              <a:rPr lang="en-GB" sz="1800" dirty="0"/>
              <a:t>Correctly identify the </a:t>
            </a:r>
            <a:r>
              <a:rPr lang="en-GB" sz="1800" dirty="0" smtClean="0"/>
              <a:t>patient</a:t>
            </a:r>
            <a:endParaRPr lang="en-GB" sz="1800" dirty="0"/>
          </a:p>
          <a:p>
            <a:r>
              <a:rPr lang="en-GB" sz="1800" dirty="0"/>
              <a:t>Provide details of any known </a:t>
            </a:r>
            <a:r>
              <a:rPr lang="en-GB" sz="1800" dirty="0" smtClean="0"/>
              <a:t>pregnancy</a:t>
            </a:r>
            <a:endParaRPr lang="en-GB" sz="1800" dirty="0"/>
          </a:p>
          <a:p>
            <a:r>
              <a:rPr lang="en-GB" sz="1800" dirty="0"/>
              <a:t>Take responsibility for the </a:t>
            </a:r>
            <a:r>
              <a:rPr lang="en-GB" sz="1800" dirty="0" smtClean="0"/>
              <a:t>exposure</a:t>
            </a:r>
            <a:endParaRPr lang="en-GB" sz="1800" dirty="0"/>
          </a:p>
          <a:p>
            <a:r>
              <a:rPr lang="en-GB" sz="1800" dirty="0" smtClean="0"/>
              <a:t>Provide </a:t>
            </a:r>
            <a:r>
              <a:rPr lang="en-GB" sz="1800" dirty="0"/>
              <a:t>relevant clinical </a:t>
            </a:r>
            <a:r>
              <a:rPr lang="en-GB" sz="1800" dirty="0" smtClean="0"/>
              <a:t>details</a:t>
            </a:r>
            <a:endParaRPr lang="en-GB" sz="1800" dirty="0"/>
          </a:p>
          <a:p>
            <a:r>
              <a:rPr lang="en-GB" sz="1800" dirty="0"/>
              <a:t>Clearly identifies themselves and provides contact </a:t>
            </a:r>
            <a:r>
              <a:rPr lang="en-GB" sz="1800" dirty="0" smtClean="0"/>
              <a:t>details</a:t>
            </a:r>
            <a:endParaRPr lang="en-GB" sz="1800" dirty="0"/>
          </a:p>
          <a:p>
            <a:endParaRPr lang="en-GB" sz="1200" dirty="0" smtClean="0"/>
          </a:p>
          <a:p>
            <a:pPr marL="0" indent="0">
              <a:buNone/>
            </a:pPr>
            <a:endParaRPr lang="en-GB" sz="1200" dirty="0" smtClean="0"/>
          </a:p>
          <a:p>
            <a:endParaRPr lang="en-GB" sz="1200" dirty="0" smtClean="0"/>
          </a:p>
          <a:p>
            <a:endParaRPr lang="en-GB" sz="1200" dirty="0" smtClean="0"/>
          </a:p>
          <a:p>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550380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a:t>QUIZ </a:t>
            </a:r>
            <a:r>
              <a:rPr lang="en-GB" dirty="0" smtClean="0"/>
              <a:t> </a:t>
            </a:r>
            <a:r>
              <a:rPr lang="en-GB" dirty="0"/>
              <a:t>Responsibility of </a:t>
            </a:r>
            <a:r>
              <a:rPr lang="en-GB" dirty="0" smtClean="0"/>
              <a:t>Practitioner</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pPr marL="0" indent="0">
              <a:buNone/>
            </a:pPr>
            <a:r>
              <a:rPr lang="en-GB" sz="2000" dirty="0"/>
              <a:t>Responsibility of Practitioner</a:t>
            </a:r>
            <a:endParaRPr lang="en-GB" sz="2000" dirty="0" smtClean="0"/>
          </a:p>
          <a:p>
            <a:endParaRPr lang="en-GB" sz="1800" dirty="0" smtClean="0"/>
          </a:p>
          <a:p>
            <a:r>
              <a:rPr lang="en-GB" sz="1800" dirty="0" smtClean="0"/>
              <a:t>True or False</a:t>
            </a:r>
            <a:endParaRPr lang="en-GB" sz="1800" dirty="0"/>
          </a:p>
          <a:p>
            <a:endParaRPr lang="en-GB" sz="1800" dirty="0" smtClean="0"/>
          </a:p>
          <a:p>
            <a:pPr marL="0" indent="0">
              <a:buNone/>
            </a:pPr>
            <a:endParaRPr lang="en-GB" sz="1800" dirty="0"/>
          </a:p>
          <a:p>
            <a:r>
              <a:rPr lang="en-GB" sz="1800" dirty="0"/>
              <a:t>Consider alternative modalities &amp; techniques to provide required </a:t>
            </a:r>
            <a:r>
              <a:rPr lang="en-GB" sz="1800" dirty="0" smtClean="0"/>
              <a:t>information</a:t>
            </a:r>
            <a:endParaRPr lang="en-GB" sz="1800" dirty="0"/>
          </a:p>
          <a:p>
            <a:r>
              <a:rPr lang="en-GB" sz="1800" dirty="0"/>
              <a:t>Provide relevant clinical details</a:t>
            </a:r>
            <a:endParaRPr lang="en-GB" sz="1200" dirty="0"/>
          </a:p>
          <a:p>
            <a:r>
              <a:rPr lang="en-GB" sz="1800" dirty="0" smtClean="0"/>
              <a:t>Take responsibility for the exposure</a:t>
            </a:r>
          </a:p>
          <a:p>
            <a:r>
              <a:rPr lang="en-GB" sz="1800" dirty="0" smtClean="0"/>
              <a:t>Consider </a:t>
            </a:r>
            <a:r>
              <a:rPr lang="en-GB" sz="1800" dirty="0"/>
              <a:t>the request and make a judgment of whether it is justified</a:t>
            </a:r>
          </a:p>
          <a:p>
            <a:r>
              <a:rPr lang="en-GB" sz="1800" dirty="0" smtClean="0"/>
              <a:t>Consider </a:t>
            </a:r>
            <a:r>
              <a:rPr lang="en-GB" sz="1800" dirty="0"/>
              <a:t>any known </a:t>
            </a:r>
            <a:r>
              <a:rPr lang="en-GB" sz="1800" dirty="0" smtClean="0"/>
              <a:t>pregnancy</a:t>
            </a:r>
          </a:p>
          <a:p>
            <a:pPr marL="0" indent="0">
              <a:buNone/>
            </a:pPr>
            <a:endParaRPr lang="en-GB" sz="1200" dirty="0" smtClean="0"/>
          </a:p>
          <a:p>
            <a:endParaRPr lang="en-GB" sz="1200" dirty="0" smtClean="0"/>
          </a:p>
          <a:p>
            <a:endParaRPr lang="en-GB" sz="1200" dirty="0" smtClean="0"/>
          </a:p>
          <a:p>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79527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79388" y="1412875"/>
            <a:ext cx="8785225" cy="5184775"/>
          </a:xfrm>
        </p:spPr>
        <p:txBody>
          <a:bodyPr/>
          <a:lstStyle/>
          <a:p>
            <a:pPr marL="0" indent="0">
              <a:buNone/>
            </a:pPr>
            <a:r>
              <a:rPr lang="en-GB" sz="2000" dirty="0" smtClean="0"/>
              <a:t>Responsibilities </a:t>
            </a:r>
            <a:r>
              <a:rPr lang="en-GB" sz="2000" dirty="0"/>
              <a:t>of the Operator </a:t>
            </a:r>
            <a:r>
              <a:rPr lang="en-GB" sz="2000" dirty="0" smtClean="0"/>
              <a:t>are</a:t>
            </a:r>
          </a:p>
          <a:p>
            <a:pPr marL="0" indent="0">
              <a:buNone/>
            </a:pPr>
            <a:endParaRPr lang="en-GB" sz="2000" dirty="0"/>
          </a:p>
          <a:p>
            <a:r>
              <a:rPr lang="en-GB" sz="2000" dirty="0" smtClean="0"/>
              <a:t>True </a:t>
            </a:r>
            <a:r>
              <a:rPr lang="en-GB" sz="2000" dirty="0"/>
              <a:t>or False</a:t>
            </a:r>
          </a:p>
          <a:p>
            <a:pPr marL="0" indent="0">
              <a:buNone/>
            </a:pPr>
            <a:endParaRPr lang="en-GB" sz="2000" dirty="0" smtClean="0"/>
          </a:p>
          <a:p>
            <a:endParaRPr lang="en-GB" sz="2000" dirty="0"/>
          </a:p>
          <a:p>
            <a:r>
              <a:rPr lang="en-GB" sz="2000" dirty="0" smtClean="0"/>
              <a:t>To carry out the exposure</a:t>
            </a:r>
            <a:endParaRPr lang="en-GB" sz="2000" dirty="0"/>
          </a:p>
          <a:p>
            <a:r>
              <a:rPr lang="en-GB" sz="2000" dirty="0" smtClean="0"/>
              <a:t>To check </a:t>
            </a:r>
            <a:r>
              <a:rPr lang="en-GB" sz="2000" dirty="0"/>
              <a:t>they have the correct </a:t>
            </a:r>
            <a:r>
              <a:rPr lang="en-GB" sz="2000" dirty="0" smtClean="0"/>
              <a:t>patient</a:t>
            </a:r>
            <a:endParaRPr lang="en-GB" sz="2000" dirty="0"/>
          </a:p>
          <a:p>
            <a:r>
              <a:rPr lang="en-GB" sz="2000" dirty="0" smtClean="0"/>
              <a:t>Check </a:t>
            </a:r>
            <a:r>
              <a:rPr lang="en-GB" sz="2000" dirty="0"/>
              <a:t>the request </a:t>
            </a:r>
            <a:r>
              <a:rPr lang="en-GB" sz="2000" dirty="0" smtClean="0"/>
              <a:t>has been justified prior to exposure </a:t>
            </a:r>
          </a:p>
          <a:p>
            <a:r>
              <a:rPr lang="en-GB" sz="2000" dirty="0" smtClean="0"/>
              <a:t>Conduct pregnancy enquires</a:t>
            </a:r>
            <a:endParaRPr lang="en-GB" sz="2000" dirty="0"/>
          </a:p>
          <a:p>
            <a:r>
              <a:rPr lang="en-GB" sz="2000" dirty="0" smtClean="0"/>
              <a:t>To optimise the exposure</a:t>
            </a:r>
          </a:p>
          <a:p>
            <a:pPr marL="0" indent="0">
              <a:buNone/>
            </a:pPr>
            <a:endParaRPr lang="en-GB" sz="2400" dirty="0"/>
          </a:p>
          <a:p>
            <a:pPr marL="0" indent="0">
              <a:buNone/>
            </a:pPr>
            <a:endParaRPr lang="en-GB" sz="2400" dirty="0"/>
          </a:p>
        </p:txBody>
      </p:sp>
      <p:sp>
        <p:nvSpPr>
          <p:cNvPr id="4" name="Title 1"/>
          <p:cNvSpPr>
            <a:spLocks noGrp="1"/>
          </p:cNvSpPr>
          <p:nvPr>
            <p:ph type="title"/>
            <p:custDataLst>
              <p:tags r:id="rId2"/>
            </p:custDataLst>
          </p:nvPr>
        </p:nvSpPr>
        <p:spPr>
          <a:xfrm>
            <a:off x="3851920" y="260648"/>
            <a:ext cx="5184775" cy="463550"/>
          </a:xfrm>
        </p:spPr>
        <p:txBody>
          <a:bodyPr/>
          <a:lstStyle/>
          <a:p>
            <a:pPr algn="l"/>
            <a:r>
              <a:rPr lang="en-GB" dirty="0"/>
              <a:t>QUIZ </a:t>
            </a:r>
            <a:r>
              <a:rPr lang="en-GB" dirty="0" smtClean="0"/>
              <a:t> Responsibilities </a:t>
            </a:r>
            <a:r>
              <a:rPr lang="en-GB" dirty="0"/>
              <a:t>of </a:t>
            </a:r>
            <a:r>
              <a:rPr lang="en-GB" dirty="0" smtClean="0"/>
              <a:t>the Operator are :</a:t>
            </a:r>
            <a:endParaRPr lang="en-GB" dirty="0"/>
          </a:p>
        </p:txBody>
      </p:sp>
    </p:spTree>
    <p:extLst>
      <p:ext uri="{BB962C8B-B14F-4D97-AF65-F5344CB8AC3E}">
        <p14:creationId xmlns:p14="http://schemas.microsoft.com/office/powerpoint/2010/main" val="528455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79388" y="1412875"/>
            <a:ext cx="8785225" cy="5184775"/>
          </a:xfrm>
        </p:spPr>
        <p:txBody>
          <a:bodyPr/>
          <a:lstStyle/>
          <a:p>
            <a:pPr marL="0" indent="0">
              <a:buNone/>
            </a:pPr>
            <a:endParaRPr lang="en-GB" sz="2400" dirty="0" smtClean="0"/>
          </a:p>
          <a:p>
            <a:pPr marL="0" indent="0">
              <a:buNone/>
            </a:pPr>
            <a:r>
              <a:rPr lang="en-GB" sz="2400" dirty="0" smtClean="0"/>
              <a:t>You scored XX %</a:t>
            </a:r>
          </a:p>
          <a:p>
            <a:pPr marL="0" indent="0">
              <a:buNone/>
            </a:pPr>
            <a:endParaRPr lang="en-GB" sz="2400" dirty="0"/>
          </a:p>
          <a:p>
            <a:pPr marL="0" indent="0">
              <a:buNone/>
            </a:pPr>
            <a:endParaRPr lang="en-GB" sz="2400" dirty="0" smtClean="0"/>
          </a:p>
          <a:p>
            <a:pPr marL="0" indent="0">
              <a:buNone/>
            </a:pPr>
            <a:endParaRPr lang="en-GB" sz="2400" dirty="0"/>
          </a:p>
          <a:p>
            <a:pPr marL="0" indent="0">
              <a:buNone/>
            </a:pPr>
            <a:r>
              <a:rPr lang="en-GB" sz="2400" dirty="0" smtClean="0"/>
              <a:t>The following slides detail the correct responses and provide explanations.</a:t>
            </a:r>
            <a:endParaRPr lang="en-GB" sz="2400" dirty="0"/>
          </a:p>
          <a:p>
            <a:pPr marL="0" indent="0">
              <a:buNone/>
            </a:pPr>
            <a:endParaRPr lang="en-GB" sz="2400" dirty="0"/>
          </a:p>
        </p:txBody>
      </p:sp>
      <p:sp>
        <p:nvSpPr>
          <p:cNvPr id="4" name="Title 1"/>
          <p:cNvSpPr>
            <a:spLocks noGrp="1"/>
          </p:cNvSpPr>
          <p:nvPr>
            <p:ph type="title"/>
            <p:custDataLst>
              <p:tags r:id="rId2"/>
            </p:custDataLst>
          </p:nvPr>
        </p:nvSpPr>
        <p:spPr>
          <a:xfrm>
            <a:off x="3779838" y="228600"/>
            <a:ext cx="5184775" cy="463550"/>
          </a:xfrm>
        </p:spPr>
        <p:txBody>
          <a:bodyPr/>
          <a:lstStyle/>
          <a:p>
            <a:pPr algn="l"/>
            <a:r>
              <a:rPr lang="en-GB" dirty="0" smtClean="0"/>
              <a:t>Quiz</a:t>
            </a:r>
            <a:endParaRPr lang="en-GB" dirty="0"/>
          </a:p>
        </p:txBody>
      </p:sp>
    </p:spTree>
    <p:extLst>
      <p:ext uri="{BB962C8B-B14F-4D97-AF65-F5344CB8AC3E}">
        <p14:creationId xmlns:p14="http://schemas.microsoft.com/office/powerpoint/2010/main" val="2664929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ANSWERS  </a:t>
            </a:r>
            <a:r>
              <a:rPr lang="en-GB" dirty="0"/>
              <a:t>Ionising Radiation</a:t>
            </a:r>
          </a:p>
        </p:txBody>
      </p:sp>
      <p:sp>
        <p:nvSpPr>
          <p:cNvPr id="3" name="Content Placeholder 2"/>
          <p:cNvSpPr>
            <a:spLocks noGrp="1"/>
          </p:cNvSpPr>
          <p:nvPr>
            <p:ph idx="1"/>
            <p:custDataLst>
              <p:tags r:id="rId2"/>
            </p:custDataLst>
          </p:nvPr>
        </p:nvSpPr>
        <p:spPr>
          <a:xfrm>
            <a:off x="179388" y="1412875"/>
            <a:ext cx="8785225" cy="5184775"/>
          </a:xfrm>
        </p:spPr>
        <p:txBody>
          <a:bodyPr/>
          <a:lstStyle/>
          <a:p>
            <a:pPr marL="0" indent="0">
              <a:buNone/>
            </a:pPr>
            <a:r>
              <a:rPr lang="en-GB" sz="2000" b="1" dirty="0" smtClean="0"/>
              <a:t>The </a:t>
            </a:r>
            <a:r>
              <a:rPr lang="en-GB" sz="2000" b="1" dirty="0"/>
              <a:t>following utilise ionising radiations  (True or False)</a:t>
            </a:r>
          </a:p>
          <a:p>
            <a:r>
              <a:rPr lang="en-GB" sz="2000" dirty="0"/>
              <a:t>DEXA scan : TRUE</a:t>
            </a:r>
          </a:p>
          <a:p>
            <a:pPr lvl="1"/>
            <a:r>
              <a:rPr lang="en-GB" sz="1600" dirty="0" err="1"/>
              <a:t>Dexa</a:t>
            </a:r>
            <a:r>
              <a:rPr lang="en-GB" sz="1600" dirty="0"/>
              <a:t> scan utilises x-rays</a:t>
            </a:r>
          </a:p>
          <a:p>
            <a:r>
              <a:rPr lang="en-GB" sz="2000" dirty="0"/>
              <a:t>Chest x-ray : TRUE</a:t>
            </a:r>
          </a:p>
          <a:p>
            <a:pPr lvl="1"/>
            <a:r>
              <a:rPr lang="en-GB" sz="1600" dirty="0" err="1"/>
              <a:t>Dexa</a:t>
            </a:r>
            <a:r>
              <a:rPr lang="en-GB" sz="1600" dirty="0"/>
              <a:t> scan utilises x-rays</a:t>
            </a:r>
          </a:p>
          <a:p>
            <a:r>
              <a:rPr lang="en-GB" sz="2000" dirty="0"/>
              <a:t>Ultrasound : FALSE</a:t>
            </a:r>
          </a:p>
          <a:p>
            <a:pPr lvl="1"/>
            <a:r>
              <a:rPr lang="en-GB" sz="1600" dirty="0"/>
              <a:t>US utilises sound waves</a:t>
            </a:r>
          </a:p>
          <a:p>
            <a:r>
              <a:rPr lang="en-GB" sz="2000" dirty="0"/>
              <a:t>MRI angiography : FALSE</a:t>
            </a:r>
          </a:p>
          <a:p>
            <a:pPr lvl="1"/>
            <a:r>
              <a:rPr lang="en-GB" sz="1600" dirty="0"/>
              <a:t>MR utilises magnetic field which are non-ionising </a:t>
            </a:r>
          </a:p>
          <a:p>
            <a:r>
              <a:rPr lang="en-GB" sz="2000" dirty="0"/>
              <a:t>CT : TRUE</a:t>
            </a:r>
          </a:p>
          <a:p>
            <a:pPr lvl="1"/>
            <a:r>
              <a:rPr lang="en-GB" sz="1600" dirty="0"/>
              <a:t>CT utilises x-rays</a:t>
            </a:r>
          </a:p>
          <a:p>
            <a:r>
              <a:rPr lang="en-GB" sz="2000" dirty="0"/>
              <a:t>Fluoroscopy : TRUE</a:t>
            </a:r>
          </a:p>
          <a:p>
            <a:pPr lvl="1"/>
            <a:r>
              <a:rPr lang="en-GB" sz="1600" dirty="0"/>
              <a:t>Fluoroscopy utilises x-rays</a:t>
            </a:r>
          </a:p>
          <a:p>
            <a:r>
              <a:rPr lang="en-GB" sz="2000" dirty="0"/>
              <a:t>Bone Scan : TRUE</a:t>
            </a:r>
          </a:p>
          <a:p>
            <a:pPr lvl="1"/>
            <a:r>
              <a:rPr lang="en-GB" sz="1600" dirty="0"/>
              <a:t>Bone scan utilises </a:t>
            </a:r>
            <a:r>
              <a:rPr lang="en-GB" sz="1600" dirty="0" smtClean="0"/>
              <a:t>radionuclides</a:t>
            </a:r>
            <a:endParaRPr lang="en-GB" sz="2000" dirty="0"/>
          </a:p>
          <a:p>
            <a:endParaRPr lang="en-GB" sz="1200" dirty="0" smtClean="0"/>
          </a:p>
          <a:p>
            <a:pPr marL="0" indent="0">
              <a:buNone/>
            </a:pPr>
            <a:endParaRPr lang="en-GB" sz="1200" dirty="0" smtClean="0"/>
          </a:p>
          <a:p>
            <a:pPr marL="0" indent="0">
              <a:buNone/>
            </a:pPr>
            <a:endParaRPr lang="en-GB" sz="1200" dirty="0" smtClean="0"/>
          </a:p>
          <a:p>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82218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ANSWERS  Risk</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pPr marL="0" indent="0">
              <a:buNone/>
            </a:pPr>
            <a:r>
              <a:rPr lang="en-GB" sz="2000" b="1" dirty="0" smtClean="0"/>
              <a:t>Ionising </a:t>
            </a:r>
            <a:r>
              <a:rPr lang="en-GB" sz="2000" b="1" dirty="0"/>
              <a:t>Radiation </a:t>
            </a:r>
            <a:r>
              <a:rPr lang="en-GB" sz="2000" b="1" dirty="0" smtClean="0"/>
              <a:t>(True or False)</a:t>
            </a:r>
            <a:endParaRPr lang="en-GB" sz="2000" b="1" dirty="0"/>
          </a:p>
          <a:p>
            <a:pPr marL="0" indent="0">
              <a:buNone/>
            </a:pPr>
            <a:r>
              <a:rPr lang="en-GB" sz="2000" dirty="0"/>
              <a:t> </a:t>
            </a:r>
          </a:p>
          <a:p>
            <a:r>
              <a:rPr lang="en-GB" sz="2000" dirty="0" smtClean="0"/>
              <a:t>Can cause </a:t>
            </a:r>
            <a:r>
              <a:rPr lang="en-GB" sz="2000" dirty="0"/>
              <a:t>cancer </a:t>
            </a:r>
            <a:r>
              <a:rPr lang="en-GB" sz="2000" dirty="0" smtClean="0"/>
              <a:t>: TRUE</a:t>
            </a:r>
            <a:endParaRPr lang="en-GB" sz="2000" dirty="0"/>
          </a:p>
          <a:p>
            <a:r>
              <a:rPr lang="en-GB" sz="2000" dirty="0" smtClean="0"/>
              <a:t>Has </a:t>
            </a:r>
            <a:r>
              <a:rPr lang="en-GB" sz="2000" dirty="0"/>
              <a:t>no risk at low </a:t>
            </a:r>
            <a:r>
              <a:rPr lang="en-GB" sz="2000" dirty="0" smtClean="0"/>
              <a:t>doses : FALSE</a:t>
            </a:r>
          </a:p>
          <a:p>
            <a:r>
              <a:rPr lang="en-GB" sz="2000" dirty="0" smtClean="0"/>
              <a:t>Has beneficial </a:t>
            </a:r>
            <a:r>
              <a:rPr lang="en-GB" sz="2000" dirty="0"/>
              <a:t>effects at low </a:t>
            </a:r>
            <a:r>
              <a:rPr lang="en-GB" sz="2000" dirty="0" smtClean="0"/>
              <a:t>doses : FALSE</a:t>
            </a:r>
            <a:endParaRPr lang="en-GB" sz="2000" dirty="0"/>
          </a:p>
          <a:p>
            <a:r>
              <a:rPr lang="en-GB" sz="2000" dirty="0" smtClean="0"/>
              <a:t>Causes Skin </a:t>
            </a:r>
            <a:r>
              <a:rPr lang="en-GB" sz="2000" dirty="0"/>
              <a:t>damage at low </a:t>
            </a:r>
            <a:r>
              <a:rPr lang="en-GB" sz="2000" dirty="0" smtClean="0"/>
              <a:t>doses : FALSE</a:t>
            </a:r>
            <a:endParaRPr lang="en-GB" sz="2000" dirty="0"/>
          </a:p>
          <a:p>
            <a:r>
              <a:rPr lang="en-GB" sz="2000" dirty="0" smtClean="0"/>
              <a:t>Causes Cardiovascular </a:t>
            </a:r>
            <a:r>
              <a:rPr lang="en-GB" sz="2000" dirty="0"/>
              <a:t>effects at doses in excess of a </a:t>
            </a:r>
            <a:r>
              <a:rPr lang="en-GB" sz="2000" dirty="0" smtClean="0"/>
              <a:t>threshold : TRUE</a:t>
            </a:r>
          </a:p>
          <a:p>
            <a:pPr marL="0" indent="0">
              <a:buNone/>
            </a:pPr>
            <a:endParaRPr lang="en-GB" sz="2000" dirty="0"/>
          </a:p>
          <a:p>
            <a:endParaRPr lang="en-GB" sz="1200" dirty="0" smtClean="0"/>
          </a:p>
          <a:p>
            <a:pPr marL="0" indent="0">
              <a:buNone/>
            </a:pPr>
            <a:endParaRPr lang="en-GB" sz="1200" dirty="0" smtClean="0"/>
          </a:p>
          <a:p>
            <a:pPr marL="0" indent="0">
              <a:buNone/>
            </a:pPr>
            <a:endParaRPr lang="en-GB" sz="1200" dirty="0" smtClean="0"/>
          </a:p>
          <a:p>
            <a:endParaRPr lang="en-GB" dirty="0" smtClean="0"/>
          </a:p>
          <a:p>
            <a:pPr marL="0" indent="0">
              <a:buNone/>
            </a:pPr>
            <a:endParaRPr lang="en-GB" dirty="0"/>
          </a:p>
          <a:p>
            <a:pPr marL="0" indent="0">
              <a:buNone/>
            </a:pPr>
            <a:endParaRPr lang="en-GB" dirty="0"/>
          </a:p>
        </p:txBody>
      </p:sp>
      <p:sp>
        <p:nvSpPr>
          <p:cNvPr id="4" name="TextBox 3"/>
          <p:cNvSpPr txBox="1"/>
          <p:nvPr>
            <p:custDataLst>
              <p:tags r:id="rId3"/>
            </p:custDataLst>
          </p:nvPr>
        </p:nvSpPr>
        <p:spPr>
          <a:xfrm>
            <a:off x="323528" y="4149080"/>
            <a:ext cx="8496944" cy="1631216"/>
          </a:xfrm>
          <a:prstGeom prst="rect">
            <a:avLst/>
          </a:prstGeom>
          <a:solidFill>
            <a:schemeClr val="accent1">
              <a:lumMod val="20000"/>
              <a:lumOff val="80000"/>
            </a:schemeClr>
          </a:solidFill>
        </p:spPr>
        <p:txBody>
          <a:bodyPr wrap="square" rtlCol="0">
            <a:spAutoFit/>
          </a:bodyPr>
          <a:lstStyle/>
          <a:p>
            <a:r>
              <a:rPr lang="en-GB" sz="2000" dirty="0" smtClean="0"/>
              <a:t>Ionising radiation can cause cancer with no known safe level of exposure. This is a stochastic (random) effect with the risk increasing with exposure.</a:t>
            </a:r>
          </a:p>
          <a:p>
            <a:r>
              <a:rPr lang="en-GB" sz="2000" dirty="0" smtClean="0"/>
              <a:t>Ionising radiation can also cause deterministic (tissue effects) such as skin damage and cardiovascular disease. These occur at higher doses above a threshold.</a:t>
            </a:r>
            <a:endParaRPr lang="en-GB" sz="2000" dirty="0"/>
          </a:p>
        </p:txBody>
      </p:sp>
    </p:spTree>
    <p:extLst>
      <p:ext uri="{BB962C8B-B14F-4D97-AF65-F5344CB8AC3E}">
        <p14:creationId xmlns:p14="http://schemas.microsoft.com/office/powerpoint/2010/main" val="3848561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680120"/>
          </a:xfrm>
        </p:spPr>
        <p:txBody>
          <a:bodyPr/>
          <a:lstStyle/>
          <a:p>
            <a:pPr algn="l"/>
            <a:r>
              <a:rPr lang="en-GB" dirty="0" smtClean="0"/>
              <a:t>ANSWERS Risk :</a:t>
            </a:r>
            <a:r>
              <a:rPr lang="en-GB" dirty="0"/>
              <a:t/>
            </a:r>
            <a:br>
              <a:rPr lang="en-GB" dirty="0"/>
            </a:b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pPr marL="0" indent="0">
              <a:buNone/>
            </a:pPr>
            <a:r>
              <a:rPr lang="en-GB" sz="2000" b="1" dirty="0" smtClean="0"/>
              <a:t>Risk </a:t>
            </a:r>
            <a:r>
              <a:rPr lang="en-GB" sz="2000" b="1" dirty="0"/>
              <a:t>from radiation varies </a:t>
            </a:r>
            <a:r>
              <a:rPr lang="en-GB" sz="2000" b="1" dirty="0" smtClean="0"/>
              <a:t>with (</a:t>
            </a:r>
            <a:r>
              <a:rPr lang="en-GB" sz="2000" b="1" dirty="0"/>
              <a:t>True or False)</a:t>
            </a:r>
          </a:p>
          <a:p>
            <a:endParaRPr lang="en-GB" sz="2000" dirty="0"/>
          </a:p>
          <a:p>
            <a:r>
              <a:rPr lang="en-GB" sz="2000" dirty="0" smtClean="0"/>
              <a:t>Amount </a:t>
            </a:r>
            <a:r>
              <a:rPr lang="en-GB" sz="2000" dirty="0"/>
              <a:t>of </a:t>
            </a:r>
            <a:r>
              <a:rPr lang="en-GB" sz="2000" dirty="0" smtClean="0"/>
              <a:t>radiation : TRUE</a:t>
            </a:r>
            <a:endParaRPr lang="en-GB" sz="2000" dirty="0"/>
          </a:p>
          <a:p>
            <a:r>
              <a:rPr lang="en-GB" sz="2000" dirty="0"/>
              <a:t>Sex of the </a:t>
            </a:r>
            <a:r>
              <a:rPr lang="en-GB" sz="2000" dirty="0" smtClean="0"/>
              <a:t>patient : TRUE</a:t>
            </a:r>
            <a:endParaRPr lang="en-GB" sz="2000" dirty="0"/>
          </a:p>
          <a:p>
            <a:r>
              <a:rPr lang="en-GB" sz="2000" dirty="0"/>
              <a:t>Age of the </a:t>
            </a:r>
            <a:r>
              <a:rPr lang="en-GB" sz="2000" dirty="0" smtClean="0"/>
              <a:t>patient : TRUE</a:t>
            </a:r>
            <a:endParaRPr lang="en-GB" sz="2000" dirty="0"/>
          </a:p>
          <a:p>
            <a:r>
              <a:rPr lang="en-GB" sz="2000" dirty="0"/>
              <a:t>The radio-sensitivity of the </a:t>
            </a:r>
            <a:r>
              <a:rPr lang="en-GB" sz="2000" dirty="0" smtClean="0"/>
              <a:t>organs : TRUE</a:t>
            </a:r>
            <a:endParaRPr lang="en-GB" sz="2000" dirty="0"/>
          </a:p>
          <a:p>
            <a:r>
              <a:rPr lang="en-GB" sz="2000" dirty="0"/>
              <a:t>The types of radiation </a:t>
            </a:r>
            <a:r>
              <a:rPr lang="en-GB" sz="2000" dirty="0" smtClean="0"/>
              <a:t>utilised : TRUE</a:t>
            </a:r>
            <a:endParaRPr lang="en-GB" sz="2000" dirty="0"/>
          </a:p>
          <a:p>
            <a:pPr marL="0" indent="0">
              <a:buNone/>
            </a:pPr>
            <a:endParaRPr lang="en-GB" dirty="0"/>
          </a:p>
        </p:txBody>
      </p:sp>
      <p:sp>
        <p:nvSpPr>
          <p:cNvPr id="5" name="TextBox 4"/>
          <p:cNvSpPr txBox="1"/>
          <p:nvPr>
            <p:custDataLst>
              <p:tags r:id="rId3"/>
            </p:custDataLst>
          </p:nvPr>
        </p:nvSpPr>
        <p:spPr>
          <a:xfrm>
            <a:off x="395536" y="4653136"/>
            <a:ext cx="8496944" cy="1200329"/>
          </a:xfrm>
          <a:prstGeom prst="rect">
            <a:avLst/>
          </a:prstGeom>
          <a:solidFill>
            <a:schemeClr val="accent1">
              <a:lumMod val="20000"/>
              <a:lumOff val="80000"/>
            </a:schemeClr>
          </a:solidFill>
        </p:spPr>
        <p:txBody>
          <a:bodyPr wrap="square" rtlCol="0">
            <a:spAutoFit/>
          </a:bodyPr>
          <a:lstStyle/>
          <a:p>
            <a:r>
              <a:rPr lang="en-GB" dirty="0" smtClean="0"/>
              <a:t>Risk from exposure varies with all these issues. We are particularly concerned about exposures of children, those of females of child bearing age and exposures with high doses</a:t>
            </a:r>
            <a:endParaRPr lang="en-GB" dirty="0"/>
          </a:p>
        </p:txBody>
      </p:sp>
    </p:spTree>
    <p:extLst>
      <p:ext uri="{BB962C8B-B14F-4D97-AF65-F5344CB8AC3E}">
        <p14:creationId xmlns:p14="http://schemas.microsoft.com/office/powerpoint/2010/main" val="3729031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ANSWERS  Exposure </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endParaRPr lang="en-GB" sz="1200" dirty="0" smtClean="0"/>
          </a:p>
          <a:p>
            <a:pPr marL="0" indent="0">
              <a:buNone/>
            </a:pPr>
            <a:r>
              <a:rPr lang="en-GB" sz="1800" b="1" dirty="0"/>
              <a:t>List the following in order of increasing patient dose</a:t>
            </a:r>
          </a:p>
          <a:p>
            <a:endParaRPr lang="en-GB" sz="1800" dirty="0" smtClean="0"/>
          </a:p>
          <a:p>
            <a:endParaRPr lang="en-GB" sz="1200" dirty="0" smtClean="0"/>
          </a:p>
          <a:p>
            <a:endParaRPr lang="en-GB" sz="1200" dirty="0" smtClean="0"/>
          </a:p>
          <a:p>
            <a:pPr marL="0" indent="0">
              <a:buNone/>
            </a:pPr>
            <a:endParaRPr lang="en-GB" dirty="0" smtClean="0"/>
          </a:p>
          <a:p>
            <a:pPr marL="0" indent="0">
              <a:buNone/>
            </a:pPr>
            <a:endParaRPr lang="en-GB" dirty="0"/>
          </a:p>
          <a:p>
            <a:pPr marL="0" indent="0">
              <a:buNone/>
            </a:pPr>
            <a:endParaRPr lang="en-GB" dirty="0"/>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3021042572"/>
              </p:ext>
            </p:extLst>
          </p:nvPr>
        </p:nvGraphicFramePr>
        <p:xfrm>
          <a:off x="588565" y="2204864"/>
          <a:ext cx="7344815" cy="2160239"/>
        </p:xfrm>
        <a:graphic>
          <a:graphicData uri="http://schemas.openxmlformats.org/drawingml/2006/table">
            <a:tbl>
              <a:tblPr firstRow="1" firstCol="1" bandRow="1">
                <a:tableStyleId>{5C22544A-7EE6-4342-B048-85BDC9FD1C3A}</a:tableStyleId>
              </a:tblPr>
              <a:tblGrid>
                <a:gridCol w="2315939"/>
                <a:gridCol w="1608587"/>
                <a:gridCol w="1608587"/>
                <a:gridCol w="1811702"/>
              </a:tblGrid>
              <a:tr h="606442">
                <a:tc>
                  <a:txBody>
                    <a:bodyPr/>
                    <a:lstStyle/>
                    <a:p>
                      <a:pPr>
                        <a:lnSpc>
                          <a:spcPct val="115000"/>
                        </a:lnSpc>
                        <a:spcAft>
                          <a:spcPts val="0"/>
                        </a:spcAft>
                      </a:pPr>
                      <a:r>
                        <a:rPr lang="en-GB" sz="1000" dirty="0">
                          <a:effectLst/>
                        </a:rPr>
                        <a:t>Radiographic Examination</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Typical effective dose (</a:t>
                      </a:r>
                      <a:r>
                        <a:rPr lang="en-GB" sz="1000" dirty="0" err="1">
                          <a:effectLst/>
                        </a:rPr>
                        <a:t>mSv</a:t>
                      </a:r>
                      <a:r>
                        <a:rPr lang="en-GB" sz="1000" dirty="0">
                          <a:effectLst/>
                        </a:rPr>
                        <a:t>)</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Equiv. no chest        x-rays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Approx. equiv. Background radiation</a:t>
                      </a:r>
                      <a:endParaRPr lang="en-GB" sz="1100">
                        <a:effectLst/>
                        <a:latin typeface="Calibri"/>
                        <a:ea typeface="Calibri"/>
                        <a:cs typeface="Times New Roman"/>
                      </a:endParaRPr>
                    </a:p>
                  </a:txBody>
                  <a:tcPr marL="68580" marR="68580" marT="0" marB="0"/>
                </a:tc>
              </a:tr>
              <a:tr h="293117">
                <a:tc>
                  <a:txBody>
                    <a:bodyPr/>
                    <a:lstStyle/>
                    <a:p>
                      <a:pPr>
                        <a:lnSpc>
                          <a:spcPct val="115000"/>
                        </a:lnSpc>
                        <a:spcAft>
                          <a:spcPts val="0"/>
                        </a:spcAft>
                      </a:pPr>
                      <a:r>
                        <a:rPr lang="en-GB" sz="1000">
                          <a:effectLst/>
                        </a:rPr>
                        <a:t>Chest (PA)</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0.015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2.5 days</a:t>
                      </a:r>
                      <a:endParaRPr lang="en-GB" sz="1100">
                        <a:effectLst/>
                        <a:latin typeface="Calibri"/>
                        <a:ea typeface="Calibri"/>
                        <a:cs typeface="Times New Roman"/>
                      </a:endParaRPr>
                    </a:p>
                  </a:txBody>
                  <a:tcPr marL="68580" marR="68580" marT="0" marB="0"/>
                </a:tc>
              </a:tr>
              <a:tr h="293117">
                <a:tc>
                  <a:txBody>
                    <a:bodyPr/>
                    <a:lstStyle/>
                    <a:p>
                      <a:pPr>
                        <a:lnSpc>
                          <a:spcPct val="115000"/>
                        </a:lnSpc>
                        <a:spcAft>
                          <a:spcPts val="0"/>
                        </a:spcAft>
                      </a:pPr>
                      <a:r>
                        <a:rPr lang="en-GB" sz="1000">
                          <a:effectLst/>
                        </a:rPr>
                        <a:t>Abdomen</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0.4</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30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2 months</a:t>
                      </a:r>
                      <a:endParaRPr lang="en-GB" sz="1100">
                        <a:effectLst/>
                        <a:latin typeface="Calibri"/>
                        <a:ea typeface="Calibri"/>
                        <a:cs typeface="Times New Roman"/>
                      </a:endParaRPr>
                    </a:p>
                  </a:txBody>
                  <a:tcPr marL="68580" marR="68580" marT="0" marB="0"/>
                </a:tc>
              </a:tr>
              <a:tr h="322521">
                <a:tc>
                  <a:txBody>
                    <a:bodyPr/>
                    <a:lstStyle/>
                    <a:p>
                      <a:pPr>
                        <a:lnSpc>
                          <a:spcPct val="115000"/>
                        </a:lnSpc>
                        <a:spcAft>
                          <a:spcPts val="0"/>
                        </a:spcAft>
                      </a:pPr>
                      <a:r>
                        <a:rPr lang="en-GB" sz="1100">
                          <a:effectLst/>
                        </a:rPr>
                        <a:t>Bone (Tc-99m)</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3</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200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1.4 years</a:t>
                      </a:r>
                      <a:endParaRPr lang="en-GB" sz="1100">
                        <a:effectLst/>
                        <a:latin typeface="Calibri"/>
                        <a:ea typeface="Calibri"/>
                        <a:cs typeface="Times New Roman"/>
                      </a:endParaRPr>
                    </a:p>
                  </a:txBody>
                  <a:tcPr marL="68580" marR="68580" marT="0" marB="0"/>
                </a:tc>
              </a:tr>
              <a:tr h="322521">
                <a:tc>
                  <a:txBody>
                    <a:bodyPr/>
                    <a:lstStyle/>
                    <a:p>
                      <a:pPr>
                        <a:lnSpc>
                          <a:spcPct val="115000"/>
                        </a:lnSpc>
                        <a:spcAft>
                          <a:spcPts val="0"/>
                        </a:spcAft>
                      </a:pPr>
                      <a:r>
                        <a:rPr lang="en-GB" sz="1100">
                          <a:effectLst/>
                        </a:rPr>
                        <a:t>Dynamic Cardiac (Tc-99m)</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6</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400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2.7 years</a:t>
                      </a:r>
                      <a:endParaRPr lang="en-GB" sz="1100">
                        <a:effectLst/>
                        <a:latin typeface="Calibri"/>
                        <a:ea typeface="Calibri"/>
                        <a:cs typeface="Times New Roman"/>
                      </a:endParaRPr>
                    </a:p>
                  </a:txBody>
                  <a:tcPr marL="68580" marR="68580" marT="0" marB="0"/>
                </a:tc>
              </a:tr>
              <a:tr h="322521">
                <a:tc>
                  <a:txBody>
                    <a:bodyPr/>
                    <a:lstStyle/>
                    <a:p>
                      <a:pPr>
                        <a:lnSpc>
                          <a:spcPct val="115000"/>
                        </a:lnSpc>
                        <a:spcAft>
                          <a:spcPts val="0"/>
                        </a:spcAft>
                      </a:pPr>
                      <a:r>
                        <a:rPr lang="en-GB" sz="1100">
                          <a:effectLst/>
                        </a:rPr>
                        <a:t>CT chest abdomen pelvis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10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670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a:effectLst/>
                        </a:rPr>
                        <a:t>4.5 years</a:t>
                      </a:r>
                      <a:endParaRPr lang="en-GB" sz="1100" dirty="0">
                        <a:effectLst/>
                        <a:latin typeface="Calibri"/>
                        <a:ea typeface="Calibri"/>
                        <a:cs typeface="Times New Roman"/>
                      </a:endParaRPr>
                    </a:p>
                  </a:txBody>
                  <a:tcPr marL="68580" marR="68580" marT="0" marB="0"/>
                </a:tc>
              </a:tr>
            </a:tbl>
          </a:graphicData>
        </a:graphic>
      </p:graphicFrame>
      <p:sp>
        <p:nvSpPr>
          <p:cNvPr id="4" name="TextBox 3"/>
          <p:cNvSpPr txBox="1"/>
          <p:nvPr>
            <p:custDataLst>
              <p:tags r:id="rId4"/>
            </p:custDataLst>
          </p:nvPr>
        </p:nvSpPr>
        <p:spPr>
          <a:xfrm>
            <a:off x="611560" y="4581128"/>
            <a:ext cx="7416824" cy="1938992"/>
          </a:xfrm>
          <a:prstGeom prst="rect">
            <a:avLst/>
          </a:prstGeom>
          <a:solidFill>
            <a:schemeClr val="accent1">
              <a:lumMod val="20000"/>
              <a:lumOff val="80000"/>
            </a:schemeClr>
          </a:solidFill>
        </p:spPr>
        <p:txBody>
          <a:bodyPr wrap="square" rtlCol="0">
            <a:spAutoFit/>
          </a:bodyPr>
          <a:lstStyle/>
          <a:p>
            <a:r>
              <a:rPr lang="en-GB" sz="2000" dirty="0" smtClean="0"/>
              <a:t>Examination of extremities have very low dose, radiography of the body has a low dose, CT and nuclear medicine are considered high dose examinations. Simple theatre examinations have low dose, but more complex interventional procedures can have very high doses and can result in deterministic effects.</a:t>
            </a:r>
            <a:endParaRPr lang="en-GB" sz="2000" dirty="0"/>
          </a:p>
        </p:txBody>
      </p:sp>
    </p:spTree>
    <p:extLst>
      <p:ext uri="{BB962C8B-B14F-4D97-AF65-F5344CB8AC3E}">
        <p14:creationId xmlns:p14="http://schemas.microsoft.com/office/powerpoint/2010/main" val="1826993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ANSWERS  Responsibilities of Referrer</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pPr marL="0" indent="0">
              <a:buNone/>
            </a:pPr>
            <a:r>
              <a:rPr lang="en-GB" sz="2000" b="1" dirty="0"/>
              <a:t>Responsibilities of </a:t>
            </a:r>
            <a:r>
              <a:rPr lang="en-GB" sz="2000" b="1" dirty="0" smtClean="0"/>
              <a:t>Referrer (True or False)</a:t>
            </a:r>
          </a:p>
          <a:p>
            <a:endParaRPr lang="en-GB" sz="1800" dirty="0" smtClean="0">
              <a:solidFill>
                <a:srgbClr val="00B050"/>
              </a:solidFill>
            </a:endParaRPr>
          </a:p>
          <a:p>
            <a:endParaRPr lang="en-GB" sz="1800" dirty="0" smtClean="0"/>
          </a:p>
          <a:p>
            <a:r>
              <a:rPr lang="en-GB" sz="1800" dirty="0"/>
              <a:t>Ensure the request is made in accordance with the referral criteria, having checked previous imaging and </a:t>
            </a:r>
            <a:r>
              <a:rPr lang="en-GB" sz="1800" dirty="0" smtClean="0"/>
              <a:t>requests : TRUE</a:t>
            </a:r>
            <a:endParaRPr lang="en-GB" sz="1800" dirty="0"/>
          </a:p>
          <a:p>
            <a:r>
              <a:rPr lang="en-GB" sz="1800" dirty="0"/>
              <a:t>Correctly identify the </a:t>
            </a:r>
            <a:r>
              <a:rPr lang="en-GB" sz="1800" dirty="0" smtClean="0"/>
              <a:t>patient : TRUE</a:t>
            </a:r>
            <a:endParaRPr lang="en-GB" sz="1800" dirty="0"/>
          </a:p>
          <a:p>
            <a:r>
              <a:rPr lang="en-GB" sz="1800" dirty="0"/>
              <a:t>Provide details of any known </a:t>
            </a:r>
            <a:r>
              <a:rPr lang="en-GB" sz="1800" dirty="0" smtClean="0"/>
              <a:t>pregnancy</a:t>
            </a:r>
            <a:r>
              <a:rPr lang="en-GB" sz="1800" dirty="0"/>
              <a:t> </a:t>
            </a:r>
            <a:r>
              <a:rPr lang="en-GB" sz="1800" dirty="0" smtClean="0"/>
              <a:t>: TRUE</a:t>
            </a:r>
            <a:endParaRPr lang="en-GB" sz="1800" dirty="0"/>
          </a:p>
          <a:p>
            <a:r>
              <a:rPr lang="en-GB" sz="1800" dirty="0"/>
              <a:t>Take responsibility for the </a:t>
            </a:r>
            <a:r>
              <a:rPr lang="en-GB" sz="1800" dirty="0" smtClean="0"/>
              <a:t>exposure : FALSE</a:t>
            </a:r>
            <a:endParaRPr lang="en-GB" sz="1800" dirty="0"/>
          </a:p>
          <a:p>
            <a:r>
              <a:rPr lang="en-GB" sz="1800" dirty="0" smtClean="0"/>
              <a:t>Provide </a:t>
            </a:r>
            <a:r>
              <a:rPr lang="en-GB" sz="1800" dirty="0"/>
              <a:t>relevant clinical details </a:t>
            </a:r>
            <a:r>
              <a:rPr lang="en-GB" sz="1800" dirty="0" smtClean="0"/>
              <a:t>: TRUE</a:t>
            </a:r>
            <a:endParaRPr lang="en-GB" sz="1800" dirty="0"/>
          </a:p>
          <a:p>
            <a:r>
              <a:rPr lang="en-GB" sz="1800" dirty="0"/>
              <a:t>Clearly identifies themselves and provides contact </a:t>
            </a:r>
            <a:r>
              <a:rPr lang="en-GB" sz="1800" dirty="0" smtClean="0"/>
              <a:t>details : TRUE</a:t>
            </a:r>
            <a:endParaRPr lang="en-GB" sz="1800" dirty="0"/>
          </a:p>
          <a:p>
            <a:endParaRPr lang="en-GB" sz="1200" dirty="0" smtClean="0"/>
          </a:p>
          <a:p>
            <a:endParaRPr lang="en-GB" sz="1200" dirty="0" smtClean="0"/>
          </a:p>
          <a:p>
            <a:endParaRPr lang="en-GB" sz="1200" dirty="0" smtClean="0"/>
          </a:p>
          <a:p>
            <a:endParaRPr lang="en-GB" sz="1200" dirty="0" smtClean="0"/>
          </a:p>
          <a:p>
            <a:pPr marL="0" indent="0">
              <a:buNone/>
            </a:pPr>
            <a:endParaRPr lang="en-GB" dirty="0" smtClean="0"/>
          </a:p>
          <a:p>
            <a:pPr marL="0" indent="0">
              <a:buNone/>
            </a:pPr>
            <a:endParaRPr lang="en-GB" dirty="0"/>
          </a:p>
          <a:p>
            <a:pPr marL="0" indent="0">
              <a:buNone/>
            </a:pPr>
            <a:endParaRPr lang="en-GB" dirty="0"/>
          </a:p>
        </p:txBody>
      </p:sp>
      <p:sp>
        <p:nvSpPr>
          <p:cNvPr id="4" name="TextBox 3"/>
          <p:cNvSpPr txBox="1"/>
          <p:nvPr>
            <p:custDataLst>
              <p:tags r:id="rId3"/>
            </p:custDataLst>
          </p:nvPr>
        </p:nvSpPr>
        <p:spPr>
          <a:xfrm>
            <a:off x="1110517" y="5301208"/>
            <a:ext cx="6840760" cy="1200329"/>
          </a:xfrm>
          <a:prstGeom prst="rect">
            <a:avLst/>
          </a:prstGeom>
          <a:solidFill>
            <a:schemeClr val="accent1">
              <a:lumMod val="20000"/>
              <a:lumOff val="80000"/>
            </a:schemeClr>
          </a:solidFill>
        </p:spPr>
        <p:txBody>
          <a:bodyPr wrap="square" rtlCol="0">
            <a:spAutoFit/>
          </a:bodyPr>
          <a:lstStyle/>
          <a:p>
            <a:r>
              <a:rPr lang="en-GB" dirty="0" smtClean="0"/>
              <a:t>The Referrer (the person completing the request) must include sufficient information for the Practitioner to justify the request.</a:t>
            </a:r>
            <a:endParaRPr lang="en-GB" dirty="0"/>
          </a:p>
        </p:txBody>
      </p:sp>
      <p:sp>
        <p:nvSpPr>
          <p:cNvPr id="5" name="TextBox 4"/>
          <p:cNvSpPr txBox="1"/>
          <p:nvPr>
            <p:custDataLst>
              <p:tags r:id="rId4"/>
            </p:custDataLst>
          </p:nvPr>
        </p:nvSpPr>
        <p:spPr>
          <a:xfrm>
            <a:off x="9036496" y="3501008"/>
            <a:ext cx="184731" cy="461665"/>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2649986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a:t>Alternative Imaging Modalities </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833" y="1412875"/>
            <a:ext cx="8644334"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585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dirty="0" smtClean="0"/>
              <a:t>ANSWERS  </a:t>
            </a:r>
            <a:r>
              <a:rPr lang="en-GB" dirty="0"/>
              <a:t>Responsibility of </a:t>
            </a:r>
            <a:r>
              <a:rPr lang="en-GB" dirty="0" smtClean="0"/>
              <a:t>Practitioner</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pPr marL="0" indent="0">
              <a:buNone/>
            </a:pPr>
            <a:r>
              <a:rPr lang="en-GB" sz="2000" b="1" dirty="0"/>
              <a:t>Responsibility of </a:t>
            </a:r>
            <a:r>
              <a:rPr lang="en-GB" sz="2000" b="1" dirty="0" smtClean="0"/>
              <a:t>Practitioner (True or False)</a:t>
            </a:r>
          </a:p>
          <a:p>
            <a:endParaRPr lang="en-GB" sz="1800" dirty="0" smtClean="0">
              <a:solidFill>
                <a:srgbClr val="00B050"/>
              </a:solidFill>
            </a:endParaRPr>
          </a:p>
          <a:p>
            <a:endParaRPr lang="en-GB" sz="1800" dirty="0" smtClean="0"/>
          </a:p>
          <a:p>
            <a:r>
              <a:rPr lang="en-GB" sz="1800" dirty="0" smtClean="0"/>
              <a:t>Consider alternative </a:t>
            </a:r>
            <a:r>
              <a:rPr lang="en-GB" sz="1800" dirty="0"/>
              <a:t>modalities </a:t>
            </a:r>
            <a:r>
              <a:rPr lang="en-GB" sz="1800" dirty="0" smtClean="0"/>
              <a:t>&amp; techniques to </a:t>
            </a:r>
            <a:r>
              <a:rPr lang="en-GB" sz="1800" dirty="0"/>
              <a:t>provide required </a:t>
            </a:r>
            <a:r>
              <a:rPr lang="en-GB" sz="1800" dirty="0" smtClean="0"/>
              <a:t>information : TRUE.</a:t>
            </a:r>
            <a:endParaRPr lang="en-GB" sz="1800" dirty="0"/>
          </a:p>
          <a:p>
            <a:r>
              <a:rPr lang="en-GB" sz="1800" dirty="0"/>
              <a:t>Provide relevant clinical </a:t>
            </a:r>
            <a:r>
              <a:rPr lang="en-GB" sz="1800" dirty="0" smtClean="0"/>
              <a:t>details : FALSE</a:t>
            </a:r>
            <a:endParaRPr lang="en-GB" sz="1200" dirty="0"/>
          </a:p>
          <a:p>
            <a:r>
              <a:rPr lang="en-GB" sz="1800" dirty="0" smtClean="0"/>
              <a:t>Take responsibility for the exposure : TRUE</a:t>
            </a:r>
          </a:p>
          <a:p>
            <a:r>
              <a:rPr lang="en-GB" sz="1800" dirty="0" smtClean="0"/>
              <a:t>Consider </a:t>
            </a:r>
            <a:r>
              <a:rPr lang="en-GB" sz="1800" dirty="0"/>
              <a:t>the request and make a judgment of whether it is </a:t>
            </a:r>
            <a:r>
              <a:rPr lang="en-GB" sz="1800" dirty="0" smtClean="0"/>
              <a:t>justified : TRUE</a:t>
            </a:r>
            <a:endParaRPr lang="en-GB" sz="1800" dirty="0"/>
          </a:p>
          <a:p>
            <a:r>
              <a:rPr lang="en-GB" sz="1800" dirty="0" smtClean="0"/>
              <a:t>Consider </a:t>
            </a:r>
            <a:r>
              <a:rPr lang="en-GB" sz="1800" dirty="0"/>
              <a:t>any known </a:t>
            </a:r>
            <a:r>
              <a:rPr lang="en-GB" sz="1800" dirty="0" smtClean="0"/>
              <a:t>pregnancy</a:t>
            </a:r>
            <a:r>
              <a:rPr lang="en-GB" sz="1800" dirty="0"/>
              <a:t> </a:t>
            </a:r>
            <a:r>
              <a:rPr lang="en-GB" sz="1800" dirty="0" smtClean="0"/>
              <a:t>: TRUE</a:t>
            </a:r>
          </a:p>
          <a:p>
            <a:pPr marL="0" indent="0">
              <a:buNone/>
            </a:pPr>
            <a:endParaRPr lang="en-GB" sz="1200" dirty="0" smtClean="0"/>
          </a:p>
          <a:p>
            <a:endParaRPr lang="en-GB" sz="1200" dirty="0" smtClean="0"/>
          </a:p>
          <a:p>
            <a:pPr marL="0" indent="0">
              <a:buNone/>
            </a:pPr>
            <a:endParaRPr lang="en-GB" dirty="0" smtClean="0"/>
          </a:p>
          <a:p>
            <a:pPr marL="0" indent="0">
              <a:buNone/>
            </a:pPr>
            <a:endParaRPr lang="en-GB" dirty="0"/>
          </a:p>
          <a:p>
            <a:pPr marL="0" indent="0">
              <a:buNone/>
            </a:pPr>
            <a:endParaRPr lang="en-GB" dirty="0"/>
          </a:p>
        </p:txBody>
      </p:sp>
      <p:sp>
        <p:nvSpPr>
          <p:cNvPr id="4" name="TextBox 3"/>
          <p:cNvSpPr txBox="1"/>
          <p:nvPr>
            <p:custDataLst>
              <p:tags r:id="rId3"/>
            </p:custDataLst>
          </p:nvPr>
        </p:nvSpPr>
        <p:spPr>
          <a:xfrm>
            <a:off x="1187624" y="5157192"/>
            <a:ext cx="6768752" cy="830997"/>
          </a:xfrm>
          <a:prstGeom prst="rect">
            <a:avLst/>
          </a:prstGeom>
          <a:solidFill>
            <a:schemeClr val="accent1">
              <a:lumMod val="20000"/>
              <a:lumOff val="80000"/>
            </a:schemeClr>
          </a:solidFill>
        </p:spPr>
        <p:txBody>
          <a:bodyPr wrap="square" rtlCol="0">
            <a:spAutoFit/>
          </a:bodyPr>
          <a:lstStyle/>
          <a:p>
            <a:r>
              <a:rPr lang="en-GB" dirty="0" smtClean="0"/>
              <a:t>The Practitioner considers if the request is justified and takes responsibility for the exposure</a:t>
            </a:r>
            <a:endParaRPr lang="en-GB" dirty="0"/>
          </a:p>
        </p:txBody>
      </p:sp>
    </p:spTree>
    <p:extLst>
      <p:ext uri="{BB962C8B-B14F-4D97-AF65-F5344CB8AC3E}">
        <p14:creationId xmlns:p14="http://schemas.microsoft.com/office/powerpoint/2010/main" val="3511786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79512" y="1340768"/>
            <a:ext cx="8785225" cy="5184775"/>
          </a:xfrm>
        </p:spPr>
        <p:txBody>
          <a:bodyPr/>
          <a:lstStyle/>
          <a:p>
            <a:pPr marL="0" indent="0">
              <a:buNone/>
            </a:pPr>
            <a:r>
              <a:rPr lang="en-GB" sz="2000" b="1" dirty="0"/>
              <a:t>Responsibilities of the Operator are </a:t>
            </a:r>
            <a:r>
              <a:rPr lang="en-GB" sz="2000" b="1" dirty="0" smtClean="0"/>
              <a:t>(True </a:t>
            </a:r>
            <a:r>
              <a:rPr lang="en-GB" sz="2000" b="1" dirty="0"/>
              <a:t>or </a:t>
            </a:r>
            <a:r>
              <a:rPr lang="en-GB" sz="2000" b="1" dirty="0" smtClean="0"/>
              <a:t>False)</a:t>
            </a:r>
          </a:p>
          <a:p>
            <a:pPr marL="0" indent="0">
              <a:buNone/>
            </a:pPr>
            <a:endParaRPr lang="en-GB" sz="2000" b="1" dirty="0"/>
          </a:p>
          <a:p>
            <a:pPr marL="0" indent="0">
              <a:buNone/>
            </a:pPr>
            <a:endParaRPr lang="en-GB" sz="2000" dirty="0"/>
          </a:p>
          <a:p>
            <a:r>
              <a:rPr lang="en-GB" sz="2000" dirty="0" smtClean="0"/>
              <a:t>To carry out the exposure: TRUE.</a:t>
            </a:r>
            <a:endParaRPr lang="en-GB" sz="2000" dirty="0"/>
          </a:p>
          <a:p>
            <a:r>
              <a:rPr lang="en-GB" sz="2000" dirty="0" smtClean="0"/>
              <a:t>To check </a:t>
            </a:r>
            <a:r>
              <a:rPr lang="en-GB" sz="2000" dirty="0"/>
              <a:t>they have the correct </a:t>
            </a:r>
            <a:r>
              <a:rPr lang="en-GB" sz="2000" dirty="0" smtClean="0"/>
              <a:t>patient</a:t>
            </a:r>
            <a:r>
              <a:rPr lang="en-GB" sz="2000" dirty="0"/>
              <a:t> </a:t>
            </a:r>
            <a:r>
              <a:rPr lang="en-GB" sz="2000" dirty="0" smtClean="0"/>
              <a:t>: TRUE</a:t>
            </a:r>
            <a:endParaRPr lang="en-GB" sz="2000" dirty="0"/>
          </a:p>
          <a:p>
            <a:r>
              <a:rPr lang="en-GB" sz="2000" dirty="0" smtClean="0"/>
              <a:t>Check </a:t>
            </a:r>
            <a:r>
              <a:rPr lang="en-GB" sz="2000" dirty="0"/>
              <a:t>the request </a:t>
            </a:r>
            <a:r>
              <a:rPr lang="en-GB" sz="2000" dirty="0" smtClean="0"/>
              <a:t>has been justified prior to exposure  : TRUE</a:t>
            </a:r>
          </a:p>
          <a:p>
            <a:r>
              <a:rPr lang="en-GB" sz="2000" dirty="0" smtClean="0"/>
              <a:t>Conduct pregnancy enquires</a:t>
            </a:r>
            <a:r>
              <a:rPr lang="en-GB" sz="2000" dirty="0"/>
              <a:t> </a:t>
            </a:r>
            <a:r>
              <a:rPr lang="en-GB" sz="2000" dirty="0" smtClean="0"/>
              <a:t>: TRUE</a:t>
            </a:r>
            <a:endParaRPr lang="en-GB" sz="2000" dirty="0"/>
          </a:p>
          <a:p>
            <a:r>
              <a:rPr lang="en-GB" sz="2000" dirty="0" smtClean="0"/>
              <a:t>To optimise the exposure : TRUE</a:t>
            </a:r>
          </a:p>
          <a:p>
            <a:pPr marL="0" indent="0">
              <a:buNone/>
            </a:pPr>
            <a:endParaRPr lang="en-GB" sz="2400" dirty="0">
              <a:solidFill>
                <a:srgbClr val="00B050"/>
              </a:solidFill>
            </a:endParaRPr>
          </a:p>
          <a:p>
            <a:pPr marL="0" indent="0">
              <a:buNone/>
            </a:pPr>
            <a:endParaRPr lang="en-GB" sz="2400" dirty="0"/>
          </a:p>
        </p:txBody>
      </p:sp>
      <p:sp>
        <p:nvSpPr>
          <p:cNvPr id="4" name="Title 1"/>
          <p:cNvSpPr>
            <a:spLocks noGrp="1"/>
          </p:cNvSpPr>
          <p:nvPr>
            <p:ph type="title"/>
            <p:custDataLst>
              <p:tags r:id="rId2"/>
            </p:custDataLst>
          </p:nvPr>
        </p:nvSpPr>
        <p:spPr>
          <a:xfrm>
            <a:off x="3779838" y="228600"/>
            <a:ext cx="5184775" cy="463550"/>
          </a:xfrm>
        </p:spPr>
        <p:txBody>
          <a:bodyPr/>
          <a:lstStyle/>
          <a:p>
            <a:pPr algn="l"/>
            <a:r>
              <a:rPr lang="en-GB" dirty="0" smtClean="0"/>
              <a:t>ANSWERS  Responsibilities </a:t>
            </a:r>
            <a:r>
              <a:rPr lang="en-GB" dirty="0"/>
              <a:t>of </a:t>
            </a:r>
            <a:r>
              <a:rPr lang="en-GB" dirty="0" smtClean="0"/>
              <a:t>the Operator are :</a:t>
            </a:r>
            <a:endParaRPr lang="en-GB" dirty="0"/>
          </a:p>
        </p:txBody>
      </p:sp>
      <p:sp>
        <p:nvSpPr>
          <p:cNvPr id="5" name="TextBox 4"/>
          <p:cNvSpPr txBox="1"/>
          <p:nvPr>
            <p:custDataLst>
              <p:tags r:id="rId3"/>
            </p:custDataLst>
          </p:nvPr>
        </p:nvSpPr>
        <p:spPr>
          <a:xfrm>
            <a:off x="1331640" y="5046275"/>
            <a:ext cx="6840760" cy="830997"/>
          </a:xfrm>
          <a:prstGeom prst="rect">
            <a:avLst/>
          </a:prstGeom>
          <a:solidFill>
            <a:schemeClr val="accent1">
              <a:lumMod val="20000"/>
              <a:lumOff val="80000"/>
            </a:schemeClr>
          </a:solidFill>
        </p:spPr>
        <p:txBody>
          <a:bodyPr wrap="square" rtlCol="0">
            <a:spAutoFit/>
          </a:bodyPr>
          <a:lstStyle/>
          <a:p>
            <a:r>
              <a:rPr lang="en-GB" dirty="0" smtClean="0"/>
              <a:t>The Operator carries out practical aspects of the exposure</a:t>
            </a:r>
            <a:endParaRPr lang="en-GB" dirty="0"/>
          </a:p>
        </p:txBody>
      </p:sp>
    </p:spTree>
    <p:extLst>
      <p:ext uri="{BB962C8B-B14F-4D97-AF65-F5344CB8AC3E}">
        <p14:creationId xmlns:p14="http://schemas.microsoft.com/office/powerpoint/2010/main" val="25426785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pPr algn="l"/>
            <a:r>
              <a:rPr lang="en-GB" sz="2600" dirty="0" smtClean="0"/>
              <a:t>For Queries &amp; More Information</a:t>
            </a:r>
            <a:endParaRPr lang="en-GB" sz="2600" dirty="0"/>
          </a:p>
        </p:txBody>
      </p:sp>
      <p:sp>
        <p:nvSpPr>
          <p:cNvPr id="3" name="Content Placeholder 2"/>
          <p:cNvSpPr>
            <a:spLocks noGrp="1"/>
          </p:cNvSpPr>
          <p:nvPr>
            <p:ph idx="1"/>
            <p:custDataLst>
              <p:tags r:id="rId2"/>
            </p:custDataLst>
          </p:nvPr>
        </p:nvSpPr>
        <p:spPr>
          <a:xfrm>
            <a:off x="179388" y="1412875"/>
            <a:ext cx="8785225" cy="5184775"/>
          </a:xfrm>
        </p:spPr>
        <p:txBody>
          <a:bodyPr/>
          <a:lstStyle/>
          <a:p>
            <a:r>
              <a:rPr lang="en-GB" sz="1800" dirty="0" smtClean="0"/>
              <a:t>Imaging</a:t>
            </a:r>
          </a:p>
          <a:p>
            <a:pPr lvl="1"/>
            <a:r>
              <a:rPr lang="en-GB" sz="1800" dirty="0" smtClean="0"/>
              <a:t>Principal Radiographer – Diana Nicholson   </a:t>
            </a:r>
            <a:r>
              <a:rPr lang="en-GB" sz="1800" dirty="0" smtClean="0">
                <a:hlinkClick r:id="rId4"/>
              </a:rPr>
              <a:t>diana.nicholson@nhs.net</a:t>
            </a:r>
            <a:r>
              <a:rPr lang="en-GB" sz="1800" dirty="0" smtClean="0"/>
              <a:t> </a:t>
            </a:r>
          </a:p>
          <a:p>
            <a:pPr lvl="1"/>
            <a:r>
              <a:rPr lang="en-GB" sz="1800" dirty="0"/>
              <a:t>Imaging Service Line Clinical Director </a:t>
            </a:r>
            <a:r>
              <a:rPr lang="en-GB" sz="1800" dirty="0" smtClean="0"/>
              <a:t>- </a:t>
            </a:r>
            <a:r>
              <a:rPr lang="en-GB" sz="1800" dirty="0"/>
              <a:t>Abdul </a:t>
            </a:r>
            <a:r>
              <a:rPr lang="en-GB" sz="1800" dirty="0" err="1"/>
              <a:t>Gafoor</a:t>
            </a:r>
            <a:r>
              <a:rPr lang="en-GB" sz="1800" dirty="0"/>
              <a:t>  </a:t>
            </a:r>
            <a:r>
              <a:rPr lang="en-GB" sz="1800" dirty="0" smtClean="0">
                <a:hlinkClick r:id="rId5"/>
              </a:rPr>
              <a:t>plh-tr.SLCD-Imaging@nhs.net</a:t>
            </a:r>
            <a:endParaRPr lang="en-GB" sz="1800" dirty="0" smtClean="0"/>
          </a:p>
          <a:p>
            <a:pPr lvl="1"/>
            <a:r>
              <a:rPr lang="en-GB" sz="1800" dirty="0" smtClean="0"/>
              <a:t>MRI – Christine </a:t>
            </a:r>
            <a:r>
              <a:rPr lang="en-GB" sz="1800" dirty="0" err="1" smtClean="0"/>
              <a:t>Heales</a:t>
            </a:r>
            <a:r>
              <a:rPr lang="en-GB" sz="1800" dirty="0"/>
              <a:t>   - </a:t>
            </a:r>
            <a:r>
              <a:rPr lang="en-GB" sz="1800" dirty="0" smtClean="0">
                <a:hlinkClick r:id="rId6"/>
              </a:rPr>
              <a:t>christine.heales@nhs.net</a:t>
            </a:r>
            <a:endParaRPr lang="en-GB" sz="1800" dirty="0" smtClean="0"/>
          </a:p>
          <a:p>
            <a:pPr lvl="1"/>
            <a:r>
              <a:rPr lang="en-GB" sz="1800" dirty="0" smtClean="0"/>
              <a:t>Radiology </a:t>
            </a:r>
            <a:r>
              <a:rPr lang="en-GB" sz="1800" dirty="0"/>
              <a:t>IT </a:t>
            </a:r>
            <a:r>
              <a:rPr lang="en-GB" sz="1800" dirty="0" smtClean="0"/>
              <a:t>- </a:t>
            </a:r>
            <a:r>
              <a:rPr lang="en-GB" sz="1800" dirty="0">
                <a:hlinkClick r:id="rId7"/>
              </a:rPr>
              <a:t>imagingit@nhs.net</a:t>
            </a:r>
            <a:r>
              <a:rPr lang="en-GB" sz="1800" dirty="0"/>
              <a:t> </a:t>
            </a:r>
            <a:endParaRPr lang="en-GB" sz="1200" dirty="0" smtClean="0"/>
          </a:p>
          <a:p>
            <a:pPr marL="0" indent="0">
              <a:buNone/>
            </a:pPr>
            <a:endParaRPr lang="en-GB" sz="1600" dirty="0"/>
          </a:p>
          <a:p>
            <a:r>
              <a:rPr lang="en-GB" sz="1800" dirty="0" smtClean="0"/>
              <a:t>Radiation Protection</a:t>
            </a:r>
          </a:p>
          <a:p>
            <a:pPr lvl="1"/>
            <a:r>
              <a:rPr lang="en-GB" sz="1800" dirty="0" smtClean="0"/>
              <a:t>Head of Clinical and Radiation Physics - Nick </a:t>
            </a:r>
            <a:r>
              <a:rPr lang="en-GB" sz="1800" dirty="0" err="1" smtClean="0"/>
              <a:t>Rowles</a:t>
            </a:r>
            <a:r>
              <a:rPr lang="en-GB" sz="1800" dirty="0" smtClean="0"/>
              <a:t>  </a:t>
            </a:r>
            <a:r>
              <a:rPr lang="en-GB" sz="1800" dirty="0" smtClean="0">
                <a:hlinkClick r:id="rId8"/>
              </a:rPr>
              <a:t>nrowles@nhs.net</a:t>
            </a:r>
            <a:r>
              <a:rPr lang="en-GB" sz="1800" dirty="0" smtClean="0"/>
              <a:t>  Tel. 39669</a:t>
            </a:r>
          </a:p>
          <a:p>
            <a:pPr lvl="1"/>
            <a:r>
              <a:rPr lang="en-GB" sz="1800" dirty="0" smtClean="0"/>
              <a:t>Consultant Physicist  in Nuclear Medicine– Ivor Jones </a:t>
            </a:r>
            <a:r>
              <a:rPr lang="en-GB" sz="1800" dirty="0" smtClean="0">
                <a:hlinkClick r:id="rId9"/>
              </a:rPr>
              <a:t>ivor.jones@nhs.net</a:t>
            </a:r>
            <a:r>
              <a:rPr lang="en-GB" sz="1800" dirty="0" smtClean="0"/>
              <a:t> Tel. 52281	</a:t>
            </a:r>
          </a:p>
          <a:p>
            <a:pPr lvl="1"/>
            <a:r>
              <a:rPr lang="en-GB" sz="1800" dirty="0" smtClean="0"/>
              <a:t>Clinical Specialist in Radiation Protection – Julie Stevens  </a:t>
            </a:r>
            <a:r>
              <a:rPr lang="en-GB" sz="1800" dirty="0" smtClean="0">
                <a:hlinkClick r:id="rId10"/>
              </a:rPr>
              <a:t>j.stevens4@nhs.net</a:t>
            </a:r>
            <a:r>
              <a:rPr lang="en-GB" sz="1800" dirty="0" smtClean="0"/>
              <a:t>  Tel. </a:t>
            </a:r>
            <a:r>
              <a:rPr lang="en-GB" sz="1800" dirty="0" smtClean="0"/>
              <a:t>31997</a:t>
            </a:r>
            <a:endParaRPr lang="en-GB" sz="1800" dirty="0"/>
          </a:p>
          <a:p>
            <a:pPr marL="57150" indent="0">
              <a:buNone/>
            </a:pPr>
            <a:endParaRPr lang="en-GB" sz="900" dirty="0" smtClean="0"/>
          </a:p>
          <a:p>
            <a:pPr marL="57150" indent="0">
              <a:buNone/>
            </a:pPr>
            <a:r>
              <a:rPr lang="en-GB" sz="1400" dirty="0" smtClean="0"/>
              <a:t>For </a:t>
            </a:r>
            <a:r>
              <a:rPr lang="en-GB" sz="1400" dirty="0"/>
              <a:t>iCM training or support, contact the IT Service Desk:</a:t>
            </a:r>
          </a:p>
          <a:p>
            <a:pPr marL="57150" indent="0">
              <a:buNone/>
            </a:pPr>
            <a:r>
              <a:rPr lang="en-GB" sz="1400" dirty="0" smtClean="0"/>
              <a:t>Online</a:t>
            </a:r>
            <a:r>
              <a:rPr lang="en-GB" sz="1400" dirty="0"/>
              <a:t>: </a:t>
            </a:r>
            <a:r>
              <a:rPr lang="en-GB" sz="1400" dirty="0">
                <a:hlinkClick r:id="rId11"/>
              </a:rPr>
              <a:t>http://</a:t>
            </a:r>
            <a:r>
              <a:rPr lang="en-GB" sz="1400" dirty="0" smtClean="0">
                <a:hlinkClick r:id="rId11"/>
              </a:rPr>
              <a:t>online.plymouthict.nhs.uk</a:t>
            </a:r>
            <a:r>
              <a:rPr lang="en-GB" sz="1400" dirty="0" smtClean="0"/>
              <a:t> -  phone: (4) 37000 - </a:t>
            </a:r>
            <a:br>
              <a:rPr lang="en-GB" sz="1400" dirty="0" smtClean="0"/>
            </a:br>
            <a:r>
              <a:rPr lang="en-GB" sz="1400" dirty="0" smtClean="0"/>
              <a:t>e-mail: </a:t>
            </a:r>
            <a:r>
              <a:rPr lang="en-GB" sz="1400" dirty="0" smtClean="0">
                <a:hlinkClick r:id="rId12"/>
              </a:rPr>
              <a:t>plymouthictservicedesk@nhs.net</a:t>
            </a:r>
            <a:r>
              <a:rPr lang="en-GB" sz="1400" dirty="0" smtClean="0"/>
              <a:t> </a:t>
            </a:r>
            <a:endParaRPr lang="en-GB" sz="1800" dirty="0"/>
          </a:p>
        </p:txBody>
      </p:sp>
      <p:sp>
        <p:nvSpPr>
          <p:cNvPr id="4" name="Rounded Rectangle 3"/>
          <p:cNvSpPr/>
          <p:nvPr/>
        </p:nvSpPr>
        <p:spPr>
          <a:xfrm>
            <a:off x="5868144" y="5661248"/>
            <a:ext cx="3096344" cy="10801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600" dirty="0" smtClean="0">
                <a:solidFill>
                  <a:schemeClr val="tx2"/>
                </a:solidFill>
              </a:rPr>
              <a:t>Click </a:t>
            </a:r>
            <a:r>
              <a:rPr lang="en-GB" sz="1600" dirty="0" smtClean="0">
                <a:solidFill>
                  <a:schemeClr val="tx2"/>
                </a:solidFill>
              </a:rPr>
              <a:t>the </a:t>
            </a:r>
            <a:r>
              <a:rPr lang="en-GB" sz="1600" b="1" dirty="0" smtClean="0">
                <a:solidFill>
                  <a:schemeClr val="tx2"/>
                </a:solidFill>
              </a:rPr>
              <a:t>Home </a:t>
            </a:r>
            <a:r>
              <a:rPr lang="en-GB" sz="1600" dirty="0" smtClean="0">
                <a:solidFill>
                  <a:schemeClr val="tx2"/>
                </a:solidFill>
              </a:rPr>
              <a:t>icon at the top-right of your screen to ensure your e-learning results are correctly recorded.</a:t>
            </a:r>
            <a:endParaRPr lang="en-GB" sz="1600" dirty="0">
              <a:solidFill>
                <a:schemeClr val="tx2"/>
              </a:solidFill>
            </a:endParaRPr>
          </a:p>
        </p:txBody>
      </p:sp>
      <p:pic>
        <p:nvPicPr>
          <p:cNvPr id="5"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84247" y="6347424"/>
            <a:ext cx="322511" cy="32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15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r>
              <a:rPr lang="en-GB" dirty="0" smtClean="0"/>
              <a:t>MRI Safety</a:t>
            </a:r>
            <a:endParaRPr lang="en-GB" dirty="0"/>
          </a:p>
        </p:txBody>
      </p:sp>
      <p:sp>
        <p:nvSpPr>
          <p:cNvPr id="3" name="Content Placeholder 2"/>
          <p:cNvSpPr>
            <a:spLocks noGrp="1"/>
          </p:cNvSpPr>
          <p:nvPr>
            <p:ph idx="1"/>
            <p:custDataLst>
              <p:tags r:id="rId2"/>
            </p:custDataLst>
          </p:nvPr>
        </p:nvSpPr>
        <p:spPr bwMode="auto">
          <a:xfrm>
            <a:off x="179388" y="1412875"/>
            <a:ext cx="8785225" cy="5184775"/>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400" dirty="0"/>
              <a:t>MRI does not use ionising </a:t>
            </a:r>
            <a:r>
              <a:rPr lang="en-GB" sz="2400" dirty="0" smtClean="0"/>
              <a:t>radiation and safety is covered by MHRA guidelines (not IR(ME)R)</a:t>
            </a:r>
          </a:p>
          <a:p>
            <a:r>
              <a:rPr lang="en-GB" sz="2400" dirty="0" smtClean="0"/>
              <a:t>There are risks associated with the magnetic field and RF pulses, in particular with implanted devices:</a:t>
            </a:r>
          </a:p>
          <a:p>
            <a:pPr lvl="1"/>
            <a:r>
              <a:rPr lang="en-GB" sz="2400" dirty="0" smtClean="0"/>
              <a:t>Displacement (if ferrous components)</a:t>
            </a:r>
          </a:p>
          <a:p>
            <a:pPr lvl="1"/>
            <a:r>
              <a:rPr lang="en-GB" sz="2400" dirty="0" smtClean="0"/>
              <a:t>Malfunction (active implants e.g. pacemaker, ICD, infusion pump, nerve stimulators etc.)</a:t>
            </a:r>
          </a:p>
          <a:p>
            <a:pPr lvl="1"/>
            <a:r>
              <a:rPr lang="en-GB" sz="2400" dirty="0" smtClean="0"/>
              <a:t>Heating and possibility of burns (any implant with a metallic component)</a:t>
            </a:r>
          </a:p>
          <a:p>
            <a:pPr>
              <a:lnSpc>
                <a:spcPct val="115000"/>
              </a:lnSpc>
              <a:spcAft>
                <a:spcPts val="1000"/>
              </a:spcAft>
            </a:pPr>
            <a:r>
              <a:rPr lang="en-GB" sz="2400" dirty="0" smtClean="0"/>
              <a:t>The only implants that are </a:t>
            </a:r>
            <a:r>
              <a:rPr lang="en-GB" sz="2400" dirty="0" smtClean="0">
                <a:solidFill>
                  <a:srgbClr val="FFFFFF"/>
                </a:solidFill>
                <a:highlight>
                  <a:srgbClr val="008000"/>
                </a:highlight>
                <a:latin typeface="Calibri"/>
                <a:ea typeface="Times New Roman"/>
                <a:cs typeface="Times New Roman"/>
              </a:rPr>
              <a:t>MR SAFE</a:t>
            </a:r>
            <a:r>
              <a:rPr lang="en-GB" sz="1100" dirty="0" smtClean="0">
                <a:highlight>
                  <a:srgbClr val="008000"/>
                </a:highlight>
                <a:latin typeface="Calibri"/>
                <a:ea typeface="Times New Roman"/>
                <a:cs typeface="Times New Roman"/>
              </a:rPr>
              <a:t> </a:t>
            </a:r>
            <a:r>
              <a:rPr lang="en-GB" sz="2400" dirty="0" smtClean="0"/>
              <a:t>do NOT contain any conductive, metallic or magnetic components</a:t>
            </a:r>
            <a:endParaRPr lang="en-GB" sz="2400" dirty="0"/>
          </a:p>
        </p:txBody>
      </p:sp>
    </p:spTree>
    <p:extLst>
      <p:ext uri="{BB962C8B-B14F-4D97-AF65-F5344CB8AC3E}">
        <p14:creationId xmlns:p14="http://schemas.microsoft.com/office/powerpoint/2010/main" val="3834058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r>
              <a:rPr lang="en-GB" dirty="0" smtClean="0"/>
              <a:t>MRI Safety</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r>
              <a:rPr lang="en-GB" sz="2800" dirty="0" smtClean="0"/>
              <a:t>Implants </a:t>
            </a:r>
            <a:r>
              <a:rPr lang="en-GB" sz="2800" dirty="0"/>
              <a:t>with conductive, metallic or magnetic </a:t>
            </a:r>
            <a:r>
              <a:rPr lang="en-GB" sz="2800" dirty="0" smtClean="0"/>
              <a:t>components are either </a:t>
            </a:r>
            <a:r>
              <a:rPr lang="en-GB" sz="2800" dirty="0">
                <a:solidFill>
                  <a:srgbClr val="000000"/>
                </a:solidFill>
                <a:highlight>
                  <a:srgbClr val="FFFF00"/>
                </a:highlight>
                <a:latin typeface="Calibri"/>
                <a:ea typeface="Times New Roman"/>
                <a:cs typeface="Times New Roman"/>
              </a:rPr>
              <a:t>MR </a:t>
            </a:r>
            <a:r>
              <a:rPr lang="en-GB" sz="2800" dirty="0" smtClean="0">
                <a:solidFill>
                  <a:srgbClr val="000000"/>
                </a:solidFill>
                <a:highlight>
                  <a:srgbClr val="FFFF00"/>
                </a:highlight>
                <a:latin typeface="Calibri"/>
                <a:ea typeface="Times New Roman"/>
                <a:cs typeface="Times New Roman"/>
              </a:rPr>
              <a:t>CONDITIONAL</a:t>
            </a:r>
            <a:r>
              <a:rPr lang="en-GB" sz="2800" dirty="0" smtClean="0"/>
              <a:t> or           </a:t>
            </a:r>
            <a:r>
              <a:rPr lang="en-GB" sz="2800" dirty="0" smtClean="0">
                <a:solidFill>
                  <a:srgbClr val="FFFFFF"/>
                </a:solidFill>
                <a:highlight>
                  <a:srgbClr val="FF0000"/>
                </a:highlight>
                <a:latin typeface="Calibri"/>
                <a:ea typeface="Times New Roman"/>
                <a:cs typeface="Times New Roman"/>
              </a:rPr>
              <a:t>MR UNSAFE</a:t>
            </a:r>
            <a:endParaRPr lang="en-GB" sz="2800" dirty="0" smtClean="0"/>
          </a:p>
          <a:p>
            <a:r>
              <a:rPr lang="en-GB" sz="2800" dirty="0" smtClean="0"/>
              <a:t>Increasingly implants are manufactured with MRI safety in mind and are </a:t>
            </a:r>
            <a:r>
              <a:rPr lang="en-GB" sz="2800" dirty="0">
                <a:solidFill>
                  <a:srgbClr val="000000"/>
                </a:solidFill>
                <a:highlight>
                  <a:srgbClr val="FFFF00"/>
                </a:highlight>
                <a:latin typeface="Calibri"/>
                <a:ea typeface="Times New Roman"/>
                <a:cs typeface="Times New Roman"/>
              </a:rPr>
              <a:t>MR </a:t>
            </a:r>
            <a:r>
              <a:rPr lang="en-GB" sz="2800" dirty="0" smtClean="0">
                <a:solidFill>
                  <a:srgbClr val="000000"/>
                </a:solidFill>
                <a:highlight>
                  <a:srgbClr val="FFFF00"/>
                </a:highlight>
                <a:latin typeface="Calibri"/>
                <a:ea typeface="Times New Roman"/>
                <a:cs typeface="Times New Roman"/>
              </a:rPr>
              <a:t>CONDITIONAL</a:t>
            </a:r>
            <a:endParaRPr lang="en-GB" sz="2800" dirty="0" smtClean="0"/>
          </a:p>
          <a:p>
            <a:pPr lvl="1"/>
            <a:r>
              <a:rPr lang="en-GB" sz="2400" dirty="0" smtClean="0"/>
              <a:t>This means they can be scanned under stringent, predefined conditions (i.e. field strength, spatial gradient, specific absorption rate (SAR), device settings)</a:t>
            </a:r>
          </a:p>
          <a:p>
            <a:pPr lvl="1"/>
            <a:r>
              <a:rPr lang="en-GB" sz="2400" dirty="0" smtClean="0"/>
              <a:t>The MRI team NEED TO KNOW the make and model of any implant in order to determine whether they can meet these conditions</a:t>
            </a:r>
          </a:p>
        </p:txBody>
      </p:sp>
    </p:spTree>
    <p:extLst>
      <p:ext uri="{BB962C8B-B14F-4D97-AF65-F5344CB8AC3E}">
        <p14:creationId xmlns:p14="http://schemas.microsoft.com/office/powerpoint/2010/main" val="2234298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r>
              <a:rPr lang="en-GB" dirty="0" smtClean="0"/>
              <a:t>MRI Safety</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r>
              <a:rPr lang="en-GB" dirty="0" smtClean="0"/>
              <a:t>If you, the referrer, please highlight the presence of an implant (and give make and model where possible), the patient’s journey through MRI is more efficient.</a:t>
            </a:r>
          </a:p>
          <a:p>
            <a:r>
              <a:rPr lang="en-GB" dirty="0" smtClean="0"/>
              <a:t>The MRI department will make the final decision about whether or not it is safe to scan a patient with a particular implant in situ.</a:t>
            </a:r>
            <a:endParaRPr lang="en-GB" dirty="0"/>
          </a:p>
        </p:txBody>
      </p:sp>
    </p:spTree>
    <p:extLst>
      <p:ext uri="{BB962C8B-B14F-4D97-AF65-F5344CB8AC3E}">
        <p14:creationId xmlns:p14="http://schemas.microsoft.com/office/powerpoint/2010/main" val="3977997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9838" y="228600"/>
            <a:ext cx="5184775" cy="463550"/>
          </a:xfrm>
        </p:spPr>
        <p:txBody>
          <a:bodyPr/>
          <a:lstStyle/>
          <a:p>
            <a:r>
              <a:rPr lang="en-GB" dirty="0" smtClean="0"/>
              <a:t>MRI Safety</a:t>
            </a:r>
            <a:endParaRPr lang="en-GB" dirty="0"/>
          </a:p>
        </p:txBody>
      </p:sp>
      <p:sp>
        <p:nvSpPr>
          <p:cNvPr id="3" name="Content Placeholder 2"/>
          <p:cNvSpPr>
            <a:spLocks noGrp="1"/>
          </p:cNvSpPr>
          <p:nvPr>
            <p:ph idx="1"/>
            <p:custDataLst>
              <p:tags r:id="rId2"/>
            </p:custDataLst>
          </p:nvPr>
        </p:nvSpPr>
        <p:spPr>
          <a:xfrm>
            <a:off x="179388" y="1412875"/>
            <a:ext cx="8785225" cy="5184775"/>
          </a:xfrm>
        </p:spPr>
        <p:txBody>
          <a:bodyPr/>
          <a:lstStyle/>
          <a:p>
            <a:r>
              <a:rPr lang="en-GB" dirty="0" smtClean="0"/>
              <a:t>MRI and </a:t>
            </a:r>
            <a:r>
              <a:rPr lang="en-GB" dirty="0" err="1" smtClean="0"/>
              <a:t>Nephrogenic</a:t>
            </a:r>
            <a:r>
              <a:rPr lang="en-GB" dirty="0" smtClean="0"/>
              <a:t> Systemic Fibrosis</a:t>
            </a:r>
          </a:p>
          <a:p>
            <a:pPr lvl="1"/>
            <a:r>
              <a:rPr lang="en-GB" dirty="0" smtClean="0"/>
              <a:t>There is an association between patients with poor renal function and NSF</a:t>
            </a:r>
          </a:p>
          <a:p>
            <a:r>
              <a:rPr lang="en-GB" sz="2400" dirty="0" smtClean="0"/>
              <a:t>If your patients needs MRI contrast, we </a:t>
            </a:r>
            <a:r>
              <a:rPr lang="en-GB" sz="2400" dirty="0"/>
              <a:t>will require a </a:t>
            </a:r>
            <a:r>
              <a:rPr lang="en-GB" sz="2400" dirty="0" err="1"/>
              <a:t>eGFR</a:t>
            </a:r>
            <a:r>
              <a:rPr lang="en-GB" sz="2400" dirty="0"/>
              <a:t> within 3 months of their </a:t>
            </a:r>
            <a:r>
              <a:rPr lang="en-GB" sz="2400" dirty="0" smtClean="0"/>
              <a:t>appointment if they:</a:t>
            </a:r>
          </a:p>
          <a:p>
            <a:pPr lvl="1"/>
            <a:r>
              <a:rPr lang="en-GB" sz="2400" dirty="0" smtClean="0"/>
              <a:t>Are aged under 1, </a:t>
            </a:r>
            <a:r>
              <a:rPr lang="en-GB" sz="2400" dirty="0"/>
              <a:t>o</a:t>
            </a:r>
            <a:r>
              <a:rPr lang="en-GB" sz="2400" dirty="0" smtClean="0"/>
              <a:t>r 65 or over</a:t>
            </a:r>
          </a:p>
          <a:p>
            <a:pPr lvl="1"/>
            <a:r>
              <a:rPr lang="en-GB" sz="2400" dirty="0" smtClean="0"/>
              <a:t>Are receiving renal dialysis or have renal impairment</a:t>
            </a:r>
          </a:p>
          <a:p>
            <a:pPr lvl="1"/>
            <a:r>
              <a:rPr lang="en-GB" sz="2400" dirty="0" smtClean="0"/>
              <a:t>Have diabetes</a:t>
            </a:r>
          </a:p>
          <a:p>
            <a:pPr lvl="1"/>
            <a:r>
              <a:rPr lang="en-GB" sz="2400" dirty="0" smtClean="0"/>
              <a:t>Are </a:t>
            </a:r>
            <a:r>
              <a:rPr lang="en-GB" sz="2400" dirty="0" err="1" smtClean="0"/>
              <a:t>peri</a:t>
            </a:r>
            <a:r>
              <a:rPr lang="en-GB" sz="2400" dirty="0" smtClean="0"/>
              <a:t>-liver transplant</a:t>
            </a:r>
          </a:p>
          <a:p>
            <a:pPr lvl="1"/>
            <a:r>
              <a:rPr lang="en-GB" sz="2400" dirty="0" smtClean="0"/>
              <a:t>Having a liver MRI</a:t>
            </a:r>
          </a:p>
          <a:p>
            <a:r>
              <a:rPr lang="en-GB" dirty="0" smtClean="0"/>
              <a:t>If in doubt, please provide a recent </a:t>
            </a:r>
            <a:r>
              <a:rPr lang="en-GB" dirty="0" err="1" smtClean="0"/>
              <a:t>eGFR</a:t>
            </a:r>
            <a:r>
              <a:rPr lang="en-GB" dirty="0" smtClean="0"/>
              <a:t>.</a:t>
            </a:r>
          </a:p>
        </p:txBody>
      </p:sp>
    </p:spTree>
    <p:extLst>
      <p:ext uri="{BB962C8B-B14F-4D97-AF65-F5344CB8AC3E}">
        <p14:creationId xmlns:p14="http://schemas.microsoft.com/office/powerpoint/2010/main" val="5267085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F7313627-DA74-43F4-ACAE-95FE05150890}&quot;/&gt;&lt;isInvalidForFieldText val=&quot;0&quot;/&gt;&lt;Image&gt;&lt;filename val=&quot;C:\Users\mildrenc\AppData\Local\Temp\CP51365375872Session\CPTrustFolder51365375872\PPTImport51366704907\data\asimages\{F7313627-DA74-43F4-ACAE-95FE05150890}_14.png&quot;/&gt;&lt;left val=&quot;107&quot;/&gt;&lt;top val=&quot;340&quot;/&gt;&lt;width val=&quot;91&quot;/&gt;&lt;height val=&quot;4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E029AF3C-F5C6-4A36-B126-C340228102E5}&quot;/&gt;&lt;isInvalidForFieldText val=&quot;0&quot;/&gt;&lt;Image&gt;&lt;filename val=&quot;C:\Users\mildrenc\AppData\Local\Temp\CP51365375872Session\CPTrustFolder51365375872\PPTImport51366704907\data\asimages\{E029AF3C-F5C6-4A36-B126-C340228102E5}_14.png&quot;/&gt;&lt;left val=&quot;116&quot;/&gt;&lt;top val=&quot;283&quot;/&gt;&lt;width val=&quot;79&quot;/&gt;&lt;height val=&quot;48&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F67C8F76-A3F8-430A-B1CA-85F9F8E2870F}&quot;/&gt;&lt;isInvalidForFieldText val=&quot;0&quot;/&gt;&lt;Image&gt;&lt;filename val=&quot;C:\Users\mildrenc\AppData\Local\Temp\CP51365375872Session\CPTrustFolder51365375872\PPTImport51366704907\data\asimages\{F67C8F76-A3F8-430A-B1CA-85F9F8E2870F}_14.png&quot;/&gt;&lt;left val=&quot;108&quot;/&gt;&lt;top val=&quot;224&quot;/&gt;&lt;width val=&quot;89&quot;/&gt;&lt;height val=&quot;4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E561B060-37FC-46D3-9D94-7CB857598CD2}&quot;/&gt;&lt;isInvalidForFieldText val=&quot;0&quot;/&gt;&lt;Image&gt;&lt;filename val=&quot;C:\Users\mildrenc\AppData\Local\Temp\CP51365375872Session\CPTrustFolder51365375872\PPTImport51366704907\data\asimages\{E561B060-37FC-46D3-9D94-7CB857598CD2}_14.png&quot;/&gt;&lt;left val=&quot;107&quot;/&gt;&lt;top val=&quot;164&quot;/&gt;&lt;width val=&quot;92&quot;/&gt;&lt;height val=&quot;4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A5C011AD-72DC-48B9-A153-4336A078F393}&quot;/&gt;&lt;isInvalidForFieldText val=&quot;0&quot;/&gt;&lt;Image&gt;&lt;filename val=&quot;C:\Users\mildrenc\AppData\Local\Temp\CP51365375872Session\CPTrustFolder51365375872\PPTImport51366704907\data\asimages\{A5C011AD-72DC-48B9-A153-4336A078F393}_14.png&quot;/&gt;&lt;left val=&quot;856&quot;/&gt;&lt;top val=&quot;568&quot;/&gt;&lt;width val=&quot;72&quot;/&gt;&lt;height val=&quot;4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FC35B5EF-7ED7-4DF1-8C98-070AC26FD320}&quot;/&gt;&lt;isInvalidForFieldText val=&quot;0&quot;/&gt;&lt;Image&gt;&lt;filename val=&quot;C:\Users\mildrenc\AppData\Local\Temp\CP51365375872Session\CPTrustFolder51365375872\PPTImport51366704907\data\asimages\{FC35B5EF-7ED7-4DF1-8C98-070AC26FD320}_15.png&quot;/&gt;&lt;left val=&quot;180&quot;/&gt;&lt;top val=&quot;504&quot;/&gt;&lt;width val=&quot;584&quot;/&gt;&lt;height val=&quot;7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63&quot;/&gt;&lt;/TableIndex&gt;&lt;/ShapeTextInfo&gt;"/>
  <p:tag name="HTML_SHAPEINFO" val="&lt;ThreeDShapeInfo&gt;&lt;uuid val=&quot;{EB82FB41-5ACA-40E5-B72B-D8B57D7F23CB}&quot;/&gt;&lt;isInvalidForFieldText val=&quot;0&quot;/&gt;&lt;Image&gt;&lt;filename val=&quot;C:\Users\mildrenc\AppData\Local\Temp\CP51365375872Session\CPTrustFolder51365375872\PPTImport51366704907\data\asimages\{EB82FB41-5ACA-40E5-B72B-D8B57D7F23CB}_15.png&quot;/&gt;&lt;left val=&quot;20&quot;/&gt;&lt;top val=&quot;147&quot;/&gt;&lt;width val=&quot;867&quot;/&gt;&lt;height val=&quot;90&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B8645C24-CC8A-4625-B9F9-661CC3FA69BA}&quot;/&gt;&lt;isInvalidForFieldText val=&quot;0&quot;/&gt;&lt;Image&gt;&lt;filename val=&quot;C:\Users\mildrenc\AppData\Local\Temp\CP51365375872Session\CPTrustFolder51365375872\PPTImport51366704907\data\asimages\{B8645C24-CC8A-4625-B9F9-661CC3FA69BA}_15.png&quot;/&gt;&lt;left val=&quot;384&quot;/&gt;&lt;top val=&quot;20&quot;/&gt;&lt;width val=&quot;520&quot;/&gt;&lt;height val=&quot;7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3&quot;/&gt;&lt;/TableIndex&gt;&lt;/ShapeTextInfo&gt;"/>
  <p:tag name="HTML_SHAPEINFO" val="&lt;ThreeDShapeInfo&gt;&lt;uuid val=&quot;{DAE34E30-EA95-4CB5-81DB-5ED987D854CE}&quot;/&gt;&lt;isInvalidForFieldText val=&quot;0&quot;/&gt;&lt;Image&gt;&lt;filename val=&quot;C:\Users\mildrenc\AppData\Local\Temp\CP51365375872Session\CPTrustFolder51365375872\PPTImport51366704907\data\asimages\{DAE34E30-EA95-4CB5-81DB-5ED987D854CE}_16.png&quot;/&gt;&lt;left val=&quot;368&quot;/&gt;&lt;top val=&quot;-4&quot;/&gt;&lt;width val=&quot;557&quot;/&gt;&lt;height val=&quot;124&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TableIndex row=&quot;1&quot; col=&quot;2&quot;&gt;&lt;linesCount val=&quot;2&quot;/&gt;&lt;lineCharCount val=&quot;18&quot;/&gt;&lt;lineCharCount val=&quot;10&quot;/&gt;&lt;/TableIndex&gt;&lt;TableIndex row=&quot;1&quot; col=&quot;3&quot;&gt;&lt;linesCount val=&quot;2&quot;/&gt;&lt;lineCharCount val=&quot;23&quot;/&gt;&lt;lineCharCount val=&quot;6&quot;/&gt;&lt;/TableIndex&gt;&lt;TableIndex row=&quot;1&quot; col=&quot;4&quot;&gt;&lt;linesCount val=&quot;2&quot;/&gt;&lt;lineCharCount val=&quot;15&quot;/&gt;&lt;lineCharCount val=&quot;20&quot;/&gt;&lt;/TableIndex&gt;&lt;TableIndex row=&quot;2&quot; col=&quot;1&quot;&gt;&lt;linesCount val=&quot;1&quot;/&gt;&lt;lineCharCount val=&quot;27&quot;/&gt;&lt;/TableIndex&gt;&lt;TableIndex row=&quot;2&quot; col=&quot;2&quot;&gt;&lt;linesCount val=&quot;1&quot;/&gt;&lt;lineCharCount val=&quot;6&quot;/&gt;&lt;/TableIndex&gt;&lt;TableIndex row=&quot;2&quot; col=&quot;3&quot;&gt;&lt;linesCount val=&quot;1&quot;/&gt;&lt;lineCharCount val=&quot;2&quot;/&gt;&lt;/TableIndex&gt;&lt;TableIndex row=&quot;2&quot; col=&quot;4&quot;&gt;&lt;linesCount val=&quot;1&quot;/&gt;&lt;lineCharCount val=&quot;8&quot;/&gt;&lt;/TableIndex&gt;&lt;TableIndex row=&quot;3&quot; col=&quot;1&quot;&gt;&lt;linesCount val=&quot;1&quot;/&gt;&lt;lineCharCount val=&quot;10&quot;/&gt;&lt;/TableIndex&gt;&lt;TableIndex row=&quot;3&quot; col=&quot;2&quot;&gt;&lt;linesCount val=&quot;1&quot;/&gt;&lt;lineCharCount val=&quot;5&quot;/&gt;&lt;/TableIndex&gt;&lt;TableIndex row=&quot;3&quot; col=&quot;3&quot;&gt;&lt;linesCount val=&quot;1&quot;/&gt;&lt;lineCharCount val=&quot;1&quot;/&gt;&lt;/TableIndex&gt;&lt;TableIndex row=&quot;3&quot; col=&quot;4&quot;&gt;&lt;linesCount val=&quot;1&quot;/&gt;&lt;lineCharCount val=&quot;8&quot;/&gt;&lt;/TableIndex&gt;&lt;TableIndex row=&quot;4&quot; col=&quot;1&quot;&gt;&lt;linesCount val=&quot;1&quot;/&gt;&lt;lineCharCount val=&quot;14&quot;/&gt;&lt;/TableIndex&gt;&lt;TableIndex row=&quot;4&quot; col=&quot;2&quot;&gt;&lt;linesCount val=&quot;1&quot;/&gt;&lt;lineCharCount val=&quot;3&quot;/&gt;&lt;/TableIndex&gt;&lt;TableIndex row=&quot;4&quot; col=&quot;3&quot;&gt;&lt;linesCount val=&quot;1&quot;/&gt;&lt;lineCharCount val=&quot;2&quot;/&gt;&lt;/TableIndex&gt;&lt;TableIndex row=&quot;4&quot; col=&quot;4&quot;&gt;&lt;linesCount val=&quot;1&quot;/&gt;&lt;lineCharCount val=&quot;8&quot;/&gt;&lt;/TableIndex&gt;&lt;TableIndex row=&quot;5&quot; col=&quot;1&quot;&gt;&lt;linesCount val=&quot;1&quot;/&gt;&lt;lineCharCount val=&quot;12&quot;/&gt;&lt;/TableIndex&gt;&lt;TableIndex row=&quot;5&quot; col=&quot;2&quot;&gt;&lt;linesCount val=&quot;1&quot;/&gt;&lt;lineCharCount val=&quot;3&quot;/&gt;&lt;/TableIndex&gt;&lt;TableIndex row=&quot;5&quot; col=&quot;3&quot;&gt;&lt;linesCount val=&quot;1&quot;/&gt;&lt;lineCharCount val=&quot;2&quot;/&gt;&lt;/TableIndex&gt;&lt;TableIndex row=&quot;5&quot; col=&quot;4&quot;&gt;&lt;linesCount val=&quot;1&quot;/&gt;&lt;lineCharCount val=&quot;8&quot;/&gt;&lt;/TableIndex&gt;&lt;TableIndex row=&quot;6&quot; col=&quot;1&quot;&gt;&lt;linesCount val=&quot;1&quot;/&gt;&lt;lineCharCount val=&quot;7&quot;/&gt;&lt;/TableIndex&gt;&lt;TableIndex row=&quot;6&quot; col=&quot;2&quot;&gt;&lt;linesCount val=&quot;1&quot;/&gt;&lt;lineCharCount val=&quot;3&quot;/&gt;&lt;/TableIndex&gt;&lt;TableIndex row=&quot;6&quot; col=&quot;3&quot;&gt;&lt;linesCount val=&quot;1&quot;/&gt;&lt;lineCharCount val=&quot;2&quot;/&gt;&lt;/TableIndex&gt;&lt;TableIndex row=&quot;6&quot; col=&quot;4&quot;&gt;&lt;linesCount val=&quot;1&quot;/&gt;&lt;lineCharCount val=&quot;8&quot;/&gt;&lt;/TableIndex&gt;&lt;TableIndex row=&quot;7&quot; col=&quot;1&quot;&gt;&lt;linesCount val=&quot;1&quot;/&gt;&lt;lineCharCount val=&quot;3&quot;/&gt;&lt;/TableIndex&gt;&lt;TableIndex row=&quot;7&quot; col=&quot;2&quot;&gt;&lt;linesCount val=&quot;1&quot;/&gt;&lt;lineCharCount val=&quot;3&quot;/&gt;&lt;/TableIndex&gt;&lt;TableIndex row=&quot;7&quot; col=&quot;3&quot;&gt;&lt;linesCount val=&quot;1&quot;/&gt;&lt;lineCharCount val=&quot;3&quot;/&gt;&lt;/TableIndex&gt;&lt;TableIndex row=&quot;7&quot; col=&quot;4&quot;&gt;&lt;linesCount val=&quot;1&quot;/&gt;&lt;lineCharCount val=&quot;11&quot;/&gt;&lt;/TableIndex&gt;&lt;TableIndex row=&quot;8&quot; col=&quot;1&quot;&gt;&lt;linesCount val=&quot;1&quot;/&gt;&lt;lineCharCount val=&quot;14&quot;/&gt;&lt;/TableIndex&gt;&lt;TableIndex row=&quot;8&quot; col=&quot;2&quot;&gt;&lt;linesCount val=&quot;1&quot;/&gt;&lt;lineCharCount val=&quot;3&quot;/&gt;&lt;/TableIndex&gt;&lt;TableIndex row=&quot;8&quot; col=&quot;3&quot;&gt;&lt;linesCount val=&quot;1&quot;/&gt;&lt;lineCharCount val=&quot;3&quot;/&gt;&lt;/TableIndex&gt;&lt;TableIndex row=&quot;8&quot; col=&quot;4&quot;&gt;&lt;linesCount val=&quot;1&quot;/&gt;&lt;lineCharCount val=&quot;8&quot;/&gt;&lt;/TableIndex&gt;&lt;TableIndex row=&quot;9&quot; col=&quot;1&quot;&gt;&lt;linesCount val=&quot;1&quot;/&gt;&lt;lineCharCount val=&quot;20&quot;/&gt;&lt;/TableIndex&gt;&lt;TableIndex row=&quot;9&quot; col=&quot;2&quot;&gt;&lt;linesCount val=&quot;1&quot;/&gt;&lt;lineCharCount val=&quot;3&quot;/&gt;&lt;/TableIndex&gt;&lt;TableIndex row=&quot;9&quot; col=&quot;3&quot;&gt;&lt;linesCount val=&quot;1&quot;/&gt;&lt;lineCharCount val=&quot;2&quot;/&gt;&lt;/TableIndex&gt;&lt;TableIndex row=&quot;9&quot; col=&quot;4&quot;&gt;&lt;linesCount val=&quot;1&quot;/&gt;&lt;lineCharCount val=&quot;8&quot;/&gt;&lt;/TableIndex&gt;&lt;TableIndex row=&quot;10&quot; col=&quot;1&quot;&gt;&lt;linesCount val=&quot;1&quot;/&gt;&lt;lineCharCount val=&quot;7&quot;/&gt;&lt;/TableIndex&gt;&lt;TableIndex row=&quot;10&quot; col=&quot;2&quot;&gt;&lt;linesCount val=&quot;1&quot;/&gt;&lt;lineCharCount val=&quot;3&quot;/&gt;&lt;/TableIndex&gt;&lt;TableIndex row=&quot;10&quot; col=&quot;3&quot;&gt;&lt;linesCount val=&quot;1&quot;/&gt;&lt;lineCharCount val=&quot;2&quot;/&gt;&lt;/TableIndex&gt;&lt;TableIndex row=&quot;10&quot; col=&quot;4&quot;&gt;&lt;linesCount val=&quot;1&quot;/&gt;&lt;lineCharCount val=&quot;10&quot;/&gt;&lt;/TableIndex&gt;&lt;TableIndex row=&quot;11&quot; col=&quot;1&quot;&gt;&lt;linesCount val=&quot;1&quot;/&gt;&lt;lineCharCount val=&quot;8&quot;/&gt;&lt;/TableIndex&gt;&lt;TableIndex row=&quot;11&quot; col=&quot;2&quot;&gt;&lt;linesCount val=&quot;1&quot;/&gt;&lt;lineCharCount val=&quot;3&quot;/&gt;&lt;/TableIndex&gt;&lt;TableIndex row=&quot;11&quot; col=&quot;3&quot;&gt;&lt;linesCount val=&quot;1&quot;/&gt;&lt;lineCharCount val=&quot;3&quot;/&gt;&lt;/TableIndex&gt;&lt;TableIndex row=&quot;11&quot; col=&quot;4&quot;&gt;&lt;linesCount val=&quot;1&quot;/&gt;&lt;lineCharCount val=&quot;7&quot;/&gt;&lt;/TableIndex&gt;&lt;TableIndex row=&quot;12&quot; col=&quot;1&quot;&gt;&lt;linesCount val=&quot;1&quot;/&gt;&lt;lineCharCount val=&quot;6&quot;/&gt;&lt;/TableIndex&gt;&lt;TableIndex row=&quot;12&quot; col=&quot;2&quot;&gt;&lt;linesCount val=&quot;1&quot;/&gt;&lt;lineCharCount val=&quot;3&quot;/&gt;&lt;/TableIndex&gt;&lt;TableIndex row=&quot;12&quot; col=&quot;3&quot;&gt;&lt;linesCount val=&quot;1&quot;/&gt;&lt;lineCharCount val=&quot;3&quot;/&gt;&lt;/TableIndex&gt;&lt;TableIndex row=&quot;12&quot; col=&quot;4&quot;&gt;&lt;linesCount val=&quot;1&quot;/&gt;&lt;lineCharCount val=&quot;9&quot;/&gt;&lt;/TableIndex&gt;&lt;TableIndex row=&quot;13&quot; col=&quot;1&quot;&gt;&lt;linesCount val=&quot;1&quot;/&gt;&lt;lineCharCount val=&quot;15&quot;/&gt;&lt;/TableIndex&gt;&lt;TableIndex row=&quot;13&quot; col=&quot;2&quot;&gt;&lt;linesCount val=&quot;1&quot;/&gt;&lt;lineCharCount val=&quot;2&quot;/&gt;&lt;/TableIndex&gt;&lt;TableIndex row=&quot;13&quot; col=&quot;3&quot;&gt;&lt;linesCount val=&quot;1&quot;/&gt;&lt;lineCharCount val=&quot;3&quot;/&gt;&lt;/TableIndex&gt;&lt;TableIndex row=&quot;13&quot; col=&quot;4&quot;&gt;&lt;linesCount val=&quot;1&quot;/&gt;&lt;lineCharCount val=&quot;9&quot;/&gt;&lt;/TableIndex&gt;&lt;TableIndex row=&quot;14&quot; col=&quot;1&quot;&gt;&lt;linesCount val=&quot;1&quot;/&gt;&lt;lineCharCount val=&quot;23&quot;/&gt;&lt;/TableIndex&gt;&lt;TableIndex row=&quot;14&quot; col=&quot;2&quot;&gt;&lt;linesCount val=&quot;1&quot;/&gt;&lt;lineCharCount val=&quot;2&quot;/&gt;&lt;/TableIndex&gt;&lt;TableIndex row=&quot;14&quot; col=&quot;3&quot;&gt;&lt;linesCount val=&quot;1&quot;/&gt;&lt;lineCharCount val=&quot;3&quot;/&gt;&lt;/TableIndex&gt;&lt;TableIndex row=&quot;14&quot; col=&quot;4&quot;&gt;&lt;linesCount val=&quot;1&quot;/&gt;&lt;lineCharCount val=&quot;9&quot;/&gt;&lt;/TableIndex&gt;&lt;TableIndex row=&quot;15&quot; col=&quot;1&quot;&gt;&lt;linesCount val=&quot;1&quot;/&gt;&lt;lineCharCount val=&quot;1&quot;/&gt;&lt;/TableIndex&gt;&lt;TableIndex row=&quot;15&quot; col=&quot;2&quot;&gt;&lt;linesCount val=&quot;1&quot;/&gt;&lt;lineCharCount val=&quot;1&quot;/&gt;&lt;/TableIndex&gt;&lt;TableIndex row=&quot;15&quot; col=&quot;3&quot;&gt;&lt;linesCount val=&quot;1&quot;/&gt;&lt;lineCharCount val=&quot;1&quot;/&gt;&lt;/TableIndex&gt;&lt;TableIndex row=&quot;15&quot; col=&quot;4&quot;&gt;&lt;linesCount val=&quot;1&quot;/&gt;&lt;lineCharCount val=&quot;1&quot;/&gt;&lt;/TableIndex&gt;&lt;TableIndex row=&quot;16&quot; col=&quot;1&quot;&gt;&lt;linesCount val=&quot;1&quot;/&gt;&lt;lineCharCount val=&quot;22&quot;/&gt;&lt;/TableIndex&gt;&lt;TableIndex row=&quot;16&quot; col=&quot;2&quot;&gt;&lt;linesCount val=&quot;2&quot;/&gt;&lt;lineCharCount val=&quot;23&quot;/&gt;&lt;lineCharCount val=&quot;5&quot;/&gt;&lt;/TableIndex&gt;&lt;TableIndex row=&quot;16&quot; col=&quot;3&quot;&gt;&lt;linesCount val=&quot;2&quot;/&gt;&lt;lineCharCount val=&quot;17&quot;/&gt;&lt;lineCharCount val=&quot;6&quot;/&gt;&lt;/TableIndex&gt;&lt;TableIndex row=&quot;16&quot; col=&quot;4&quot;&gt;&lt;linesCount val=&quot;2&quot;/&gt;&lt;lineCharCount val=&quot;15&quot;/&gt;&lt;lineCharCount val=&quot;20&quot;/&gt;&lt;/TableIndex&gt;&lt;TableIndex row=&quot;17&quot; col=&quot;1&quot;&gt;&lt;linesCount val=&quot;1&quot;/&gt;&lt;lineCharCount val=&quot;25&quot;/&gt;&lt;/TableIndex&gt;&lt;TableIndex row=&quot;17&quot; col=&quot;2&quot;&gt;&lt;linesCount val=&quot;1&quot;/&gt;&lt;lineCharCount val=&quot;3&quot;/&gt;&lt;/TableIndex&gt;&lt;TableIndex row=&quot;17&quot; col=&quot;3&quot;&gt;&lt;linesCount val=&quot;1&quot;/&gt;&lt;lineCharCount val=&quot;2&quot;/&gt;&lt;/TableIndex&gt;&lt;TableIndex row=&quot;17&quot; col=&quot;4&quot;&gt;&lt;linesCount val=&quot;1&quot;/&gt;&lt;lineCharCount val=&quot;8&quot;/&gt;&lt;/TableIndex&gt;&lt;TableIndex row=&quot;18&quot; col=&quot;1&quot;&gt;&lt;linesCount val=&quot;1&quot;/&gt;&lt;lineCharCount val=&quot;16&quot;/&gt;&lt;/TableIndex&gt;&lt;TableIndex row=&quot;18&quot; col=&quot;2&quot;&gt;&lt;linesCount val=&quot;1&quot;/&gt;&lt;lineCharCount val=&quot;1&quot;/&gt;&lt;/TableIndex&gt;&lt;TableIndex row=&quot;18&quot; col=&quot;3&quot;&gt;&lt;linesCount val=&quot;1&quot;/&gt;&lt;lineCharCount val=&quot;2&quot;/&gt;&lt;/TableIndex&gt;&lt;TableIndex row=&quot;18&quot; col=&quot;4&quot;&gt;&lt;linesCount val=&quot;1&quot;/&gt;&lt;lineCharCount val=&quot;8&quot;/&gt;&lt;/TableIndex&gt;&lt;TableIndex row=&quot;19&quot; col=&quot;1&quot;&gt;&lt;linesCount val=&quot;1&quot;/&gt;&lt;lineCharCount val=&quot;15&quot;/&gt;&lt;/TableIndex&gt;&lt;TableIndex row=&quot;19&quot; col=&quot;2&quot;&gt;&lt;linesCount val=&quot;1&quot;/&gt;&lt;lineCharCount val=&quot;3&quot;/&gt;&lt;/TableIndex&gt;&lt;TableIndex row=&quot;19&quot; col=&quot;3&quot;&gt;&lt;linesCount val=&quot;1&quot;/&gt;&lt;lineCharCount val=&quot;2&quot;/&gt;&lt;/TableIndex&gt;&lt;TableIndex row=&quot;19&quot; col=&quot;4&quot;&gt;&lt;linesCount val=&quot;1&quot;/&gt;&lt;lineCharCount val=&quot;8&quot;/&gt;&lt;/TableIndex&gt;&lt;TableIndex row=&quot;20&quot; col=&quot;1&quot;&gt;&lt;linesCount val=&quot;1&quot;/&gt;&lt;lineCharCount val=&quot;13&quot;/&gt;&lt;/TableIndex&gt;&lt;TableIndex row=&quot;20&quot; col=&quot;2&quot;&gt;&lt;linesCount val=&quot;1&quot;/&gt;&lt;lineCharCount val=&quot;1&quot;/&gt;&lt;/TableIndex&gt;&lt;TableIndex row=&quot;20&quot; col=&quot;3&quot;&gt;&lt;linesCount val=&quot;1&quot;/&gt;&lt;lineCharCount val=&quot;3&quot;/&gt;&lt;/TableIndex&gt;&lt;TableIndex row=&quot;20&quot; col=&quot;4&quot;&gt;&lt;linesCount val=&quot;1&quot;/&gt;&lt;lineCharCount val=&quot;9&quot;/&gt;&lt;/TableIndex&gt;&lt;TableIndex row=&quot;21&quot; col=&quot;1&quot;&gt;&lt;linesCount val=&quot;1&quot;/&gt;&lt;lineCharCount val=&quot;24&quot;/&gt;&lt;/TableIndex&gt;&lt;TableIndex row=&quot;21&quot; col=&quot;2&quot;&gt;&lt;linesCount val=&quot;1&quot;/&gt;&lt;lineCharCount val=&quot;1&quot;/&gt;&lt;/TableIndex&gt;&lt;TableIndex row=&quot;21&quot; col=&quot;3&quot;&gt;&lt;linesCount val=&quot;1&quot;/&gt;&lt;lineCharCount val=&quot;3&quot;/&gt;&lt;/TableIndex&gt;&lt;TableIndex row=&quot;21&quot; col=&quot;4&quot;&gt;&lt;linesCount val=&quot;1&quot;/&gt;&lt;lineCharCount val=&quot;9&quot;/&gt;&lt;/TableIndex&gt;&lt;TableIndex row=&quot;22&quot; col=&quot;1&quot;&gt;&lt;linesCount val=&quot;1&quot;/&gt;&lt;lineCharCount val=&quot;13&quot;/&gt;&lt;/TableIndex&gt;&lt;TableIndex row=&quot;22&quot; col=&quot;2&quot;&gt;&lt;linesCount val=&quot;1&quot;/&gt;&lt;lineCharCount val=&quot;2&quot;/&gt;&lt;/TableIndex&gt;&lt;TableIndex row=&quot;22&quot; col=&quot;3&quot;&gt;&lt;linesCount val=&quot;1&quot;/&gt;&lt;lineCharCount val=&quot;4&quot;/&gt;&lt;/TableIndex&gt;&lt;TableIndex row=&quot;22&quot; col=&quot;4&quot;&gt;&lt;linesCount val=&quot;1&quot;/&gt;&lt;lineCharCount val=&quot;9&quot;/&gt;&lt;/TableIndex&gt;&lt;/ShapeTextInfo&gt;"/>
  <p:tag name="PRESENTER_SHAPEINFO" val="&lt;ThreeDShapeInfo&gt;&lt;uuid val=&quot;{F6D6DF99-624D-4DCE-89EA-50F9C80B8EE5}&quot;/&gt;&lt;isInvalidForFieldText val=&quot;0&quot;/&gt;&lt;Image&gt;&lt;filename val=&quot;C:\Users\mildrenc\AppData\Local\Temp\CP51365375872Session\CPTrustFolder51365375872\PPTImport51366704907\data\asimages\{F6D6DF99-624D-4DCE-89EA-50F9C80B8EE5}_16.png&quot;/&gt;&lt;left val=&quot;124&quot;/&gt;&lt;top val=&quot;183&quot;/&gt;&lt;width val=&quot;692&quot;/&gt;&lt;height val=&quot;4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 name="HTML_SHAPEINFO" val="&lt;ThreeDShapeInfo&gt;&lt;uuid val=&quot;{33DE5C53-F946-47A4-BE6B-A74636E95FC7}&quot;/&gt;&lt;isInvalidForFieldText val=&quot;0&quot;/&gt;&lt;Image&gt;&lt;filename val=&quot;C:\Users\mildrenc\AppData\Local\Temp\CP51365375872Session\CPTrustFolder51365375872\PPTImport51366704907\data\asimages\{33DE5C53-F946-47A4-BE6B-A74636E95FC7}_16.png&quot;/&gt;&lt;left val=&quot;120&quot;/&gt;&lt;top val=&quot;134&quot;/&gt;&lt;width val=&quot;747&quot;/&gt;&lt;height val=&quot;5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1B95E050-5CF2-4FF0-83B4-296E98CFBAEC}&quot;/&gt;&lt;isInvalidForFieldText val=&quot;0&quot;/&gt;&lt;Image&gt;&lt;filename val=&quot;C:\Users\mildrenc\AppData\Local\Temp\CP51365375872Session\CPTrustFolder51365375872\PPTImport51366704907\data\asimages\{1B95E050-5CF2-4FF0-83B4-296E98CFBAEC}_16.png&quot;/&gt;&lt;left val=&quot;456&quot;/&gt;&lt;top val=&quot;638&quot;/&gt;&lt;width val=&quot;412&quot;/&gt;&lt;height val=&quot;68&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CC2F697B-B088-4478-824B-1E59735F0F6B}&quot;/&gt;&lt;isInvalidForFieldText val=&quot;0&quot;/&gt;&lt;Image&gt;&lt;filename val=&quot;C:\Users\mildrenc\AppData\Local\Temp\CP51365375872Session\CPTrustFolder51365375872\PPTImport51366704907\data\asimages\{CC2F697B-B088-4478-824B-1E59735F0F6B}_16.png&quot;/&gt;&lt;left val=&quot;208&quot;/&gt;&lt;top val=&quot;638&quot;/&gt;&lt;width val=&quot;115&quot;/&gt;&lt;height val=&quot;68&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22&quot;/&gt;&lt;/TableIndex&gt;&lt;/ShapeTextInfo&gt;"/>
  <p:tag name="HTML_SHAPEINFO" val="&lt;ThreeDShapeInfo&gt;&lt;uuid val=&quot;{5A3D420B-B9C9-4F4F-8209-68B72CAAD91B}&quot;/&gt;&lt;isInvalidForFieldText val=&quot;0&quot;/&gt;&lt;Image&gt;&lt;filename val=&quot;C:\Users\mildrenc\AppData\Local\Temp\CP51365375872Session\CPTrustFolder51365375872\PPTImport51366704907\data\asimages\{5A3D420B-B9C9-4F4F-8209-68B72CAAD91B}_17.png&quot;/&gt;&lt;left val=&quot;387&quot;/&gt;&lt;top val=&quot;4&quot;/&gt;&lt;width val=&quot;555&quot;/&gt;&lt;height val=&quot;10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99&quot;/&gt;&lt;lineCharCount val=&quot;29&quot;/&gt;&lt;/TableIndex&gt;&lt;/ShapeTextInfo&gt;"/>
  <p:tag name="HTML_SHAPEINFO" val="&lt;ThreeDShapeInfo&gt;&lt;uuid val=&quot;{90119475-0A6D-4CE5-83E2-A78413E8D5A4}&quot;/&gt;&lt;isInvalidForFieldText val=&quot;0&quot;/&gt;&lt;Image&gt;&lt;filename val=&quot;C:\Users\mildrenc\AppData\Local\Temp\CP51365375872Session\CPTrustFolder51365375872\PPTImport51366704907\data\asimages\{90119475-0A6D-4CE5-83E2-A78413E8D5A4}_17.png&quot;/&gt;&lt;left val=&quot;368&quot;/&gt;&lt;top val=&quot;659&quot;/&gt;&lt;width val=&quot;591&quot;/&gt;&lt;height val=&quot;6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5&quot;/&gt;&lt;lineCharCount val=&quot;24&quot;/&gt;&lt;lineCharCount val=&quot;21&quot;/&gt;&lt;lineCharCount val=&quot;17&quot;/&gt;&lt;lineCharCount val=&quot;23&quot;/&gt;&lt;lineCharCount val=&quot;18&quot;/&gt;&lt;lineCharCount val=&quot;17&quot;/&gt;&lt;lineCharCount val=&quot;13&quot;/&gt;&lt;lineCharCount val=&quot;1&quot;/&gt;&lt;lineCharCount val=&quot;28&quot;/&gt;&lt;lineCharCount val=&quot;21&quot;/&gt;&lt;lineCharCount val=&quot;22&quot;/&gt;&lt;lineCharCount val=&quot;21&quot;/&gt;&lt;/TableIndex&gt;&lt;/ShapeTextInfo&gt;"/>
  <p:tag name="HTML_SHAPEINFO" val="&lt;TextEffect&gt;&lt;Image&gt;&lt;filename val=&quot;C:\Users\mildrenc\AppData\Local\Temp\CP51365375872Session\CPTrustFolder51365375872\PPTImport51366704907\data\asimages\{D036E0BF-D4BC-42EC-B825-A10B21519A2A}_1.png_crop.png&quot;/&gt;&lt;left val=&quot;514&quot;/&gt;&lt;top val=&quot;151&quot;/&gt;&lt;width val=&quot;383&quot;/&gt;&lt;height val=&quot;298&quot;/&gt;&lt;hasText val=&quot;1&quot;/&gt;&lt;paraId val=&quot;1&quot;/&gt;&lt;/Image&gt;&lt;Image&gt;&lt;filename val=&quot;C:\Users\mildrenc\AppData\Local\Temp\CP51365375872Session\CPTrustFolder51365375872\PPTImport51366704907\data\asimages\{F535E041-88D6-4B89-B7A9-88D8BAF2F007}_1.png_crop.png&quot;/&gt;&lt;left val=&quot;935&quot;/&gt;&lt;top val=&quot;663&quot;/&gt;&lt;width val=&quot;0&quot;/&gt;&lt;height val=&quot;0&quot;/&gt;&lt;hasText val=&quot;1&quot;/&gt;&lt;paraId val=&quot;2&quot;/&gt;&lt;/Image&gt;&lt;Image&gt;&lt;filename val=&quot;C:\Users\mildrenc\AppData\Local\Temp\CP51365375872Session\CPTrustFolder51365375872\PPTImport51366704907\data\asimages\{EB3ABB51-BFA5-4658-A98F-AAAB0D7F427C}_1.png_crop.png&quot;/&gt;&lt;left val=&quot;514&quot;/&gt;&lt;top val=&quot;497&quot;/&gt;&lt;width val=&quot;392&quot;/&gt;&lt;height val=&quot;144&quot;/&gt;&lt;hasText val=&quot;1&quot;/&gt;&lt;paraId val=&quot;3&quot;/&gt;&lt;/Image&gt;&lt;/TextEffect&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C42DADC7-3456-4B72-9E54-82C4AB134650}&quot;/&gt;&lt;isInvalidForFieldText val=&quot;0&quot;/&gt;&lt;Image&gt;&lt;filename val=&quot;C:\Users\mildrenc\AppData\Local\Temp\CP51365375872Session\CPTrustFolder51365375872\PPTImport51366704907\data\asimages\{C42DADC7-3456-4B72-9E54-82C4AB134650}_18.png&quot;/&gt;&lt;left val=&quot;387&quot;/&gt;&lt;top val=&quot;20&quot;/&gt;&lt;width val=&quot;555&quot;/&gt;&lt;height val=&quot;68&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46&quot;/&gt;&lt;lineCharCount val=&quot;41&quot;/&gt;&lt;lineCharCount val=&quot;1&quot;/&gt;&lt;lineCharCount val=&quot;38&quot;/&gt;&lt;lineCharCount val=&quot;13&quot;/&gt;&lt;lineCharCount val=&quot;10&quot;/&gt;&lt;/TableIndex&gt;&lt;/ShapeTextInfo&gt;"/>
  <p:tag name="HTML_SHAPEINFO" val="&lt;TextEffect&gt;&lt;Image&gt;&lt;filename val=&quot;C:\Users\mildrenc\AppData\Local\Temp\CP51365375872Session\CPTrustFolder51365375872\PPTImport51366704907\data\asimages\{81D6BFF3-4B0F-4134-BA79-1B6C72BD7B88}_1.png_crop.png&quot;/&gt;&lt;left val=&quot;958&quot;/&gt;&lt;top val=&quot;694&quot;/&gt;&lt;width val=&quot;0&quot;/&gt;&lt;height val=&quot;0&quot;/&gt;&lt;hasText val=&quot;1&quot;/&gt;&lt;paraId val=&quot;1&quot;/&gt;&lt;/Image&gt;&lt;Image&gt;&lt;filename val=&quot;C:\Users\mildrenc\AppData\Local\Temp\CP51365375872Session\CPTrustFolder51365375872\PPTImport51366704907\data\asimages\{AC62950D-C6D0-497A-AF94-A5A1A5FC3349}_1.png_crop.png&quot;/&gt;&lt;left val=&quot;43&quot;/&gt;&lt;top val=&quot;225&quot;/&gt;&lt;width val=&quot;877&quot;/&gt;&lt;height val=&quot;91&quot;/&gt;&lt;hasText val=&quot;1&quot;/&gt;&lt;paraId val=&quot;2&quot;/&gt;&lt;/Image&gt;&lt;Image&gt;&lt;filename val=&quot;C:\Users\mildrenc\AppData\Local\Temp\CP51365375872Session\CPTrustFolder51365375872\PPTImport51366704907\data\asimages\{52566341-7980-4846-AC64-F833CF54C71A}_1.png_crop.png&quot;/&gt;&lt;left val=&quot;958&quot;/&gt;&lt;top val=&quot;694&quot;/&gt;&lt;width val=&quot;0&quot;/&gt;&lt;height val=&quot;0&quot;/&gt;&lt;hasText val=&quot;1&quot;/&gt;&lt;paraId val=&quot;3&quot;/&gt;&lt;/Image&gt;&lt;Image&gt;&lt;filename val=&quot;C:\Users\mildrenc\AppData\Local\Temp\CP51365375872Session\CPTrustFolder51365375872\PPTImport51366704907\data\asimages\{11611A9D-A357-4EBD-A59A-F3C68616A191}_1.png_crop.png&quot;/&gt;&lt;left val=&quot;124&quot;/&gt;&lt;top val=&quot;399&quot;/&gt;&lt;width val=&quot;713&quot;/&gt;&lt;height val=&quot;91&quot;/&gt;&lt;hasText val=&quot;1&quot;/&gt;&lt;paraId val=&quot;4&quot;/&gt;&lt;/Image&gt;&lt;Image&gt;&lt;filename val=&quot;C:\Users\mildrenc\AppData\Local\Temp\CP51365375872Session\CPTrustFolder51365375872\PPTImport51366704907\data\asimages\{179341E5-DD0F-4DB5-9954-8D279727C18D}_1.png_crop.png&quot;/&gt;&lt;left val=&quot;385&quot;/&gt;&lt;top val=&quot;511&quot;/&gt;&lt;width val=&quot;190&quot;/&gt;&lt;height val=&quot;40&quot;/&gt;&lt;hasText val=&quot;1&quot;/&gt;&lt;paraId val=&quot;5&quot;/&gt;&lt;/Image&gt;&lt;/TextEffec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99A14E96-528A-4286-9502-6ED103F0AC61}&quot;/&gt;&lt;isInvalidForFieldText val=&quot;0&quot;/&gt;&lt;Image&gt;&lt;filename val=&quot;C:\Users\mildrenc\AppData\Local\Temp\CP51365375872Session\CPTrustFolder51365375872\PPTImport51366704907\data\asimages\{99A14E96-528A-4286-9502-6ED103F0AC61}_19.png&quot;/&gt;&lt;left val=&quot;384&quot;/&gt;&lt;top val=&quot;15&quot;/&gt;&lt;width val=&quot;558&quot;/&gt;&lt;height val=&quot;7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4&quot;/&gt;&lt;lineCharCount val=&quot;38&quot;/&gt;&lt;lineCharCount val=&quot;39&quot;/&gt;&lt;lineCharCount val=&quot;10&quot;/&gt;&lt;lineCharCount val=&quot;35&quot;/&gt;&lt;lineCharCount val=&quot;1&quot;/&gt;&lt;lineCharCount val=&quot;45&quot;/&gt;&lt;lineCharCount val=&quot;32&quot;/&gt;&lt;lineCharCount val=&quot;1&quot;/&gt;&lt;/TableIndex&gt;&lt;/ShapeTextInfo&gt;"/>
  <p:tag name="HTML_SHAPEINFO" val="&lt;TextEffect&gt;&lt;Image&gt;&lt;filename val=&quot;C:\Users\mildrenc\AppData\Local\Temp\CP51365375872Session\CPTrustFolder51365375872\PPTImport51366704907\data\asimages\{A8C92F68-D56E-4F64-B004-24B5C0B60A1F}_1.png_crop.png&quot;/&gt;&lt;left val=&quot;32&quot;/&gt;&lt;top val=&quot;163&quot;/&gt;&lt;width val=&quot;848&quot;/&gt;&lt;height val=&quot;40&quot;/&gt;&lt;hasText val=&quot;1&quot;/&gt;&lt;paraId val=&quot;1&quot;/&gt;&lt;/Image&gt;&lt;Image&gt;&lt;filename val=&quot;C:\Users\mildrenc\AppData\Local\Temp\CP51365375872Session\CPTrustFolder51365375872\PPTImport51366704907\data\asimages\{6CA302BA-C866-4C86-99B7-036071053490}_1.png_crop.png&quot;/&gt;&lt;left val=&quot;78&quot;/&gt;&lt;top val=&quot;223&quot;/&gt;&lt;width val=&quot;658&quot;/&gt;&lt;height val=&quot;34&quot;/&gt;&lt;hasText val=&quot;1&quot;/&gt;&lt;paraId val=&quot;2&quot;/&gt;&lt;/Image&gt;&lt;Image&gt;&lt;filename val=&quot;C:\Users\mildrenc\AppData\Local\Temp\CP51365375872Session\CPTrustFolder51365375872\PPTImport51366704907\data\asimages\{3F7B3A90-947C-42C5-8C4E-6C3643AA65AE}_1.png_crop.png&quot;/&gt;&lt;left val=&quot;78&quot;/&gt;&lt;top val=&quot;276&quot;/&gt;&lt;width val=&quot;699&quot;/&gt;&lt;height val=&quot;72&quot;/&gt;&lt;hasText val=&quot;1&quot;/&gt;&lt;paraId val=&quot;3&quot;/&gt;&lt;/Image&gt;&lt;Image&gt;&lt;filename val=&quot;C:\Users\mildrenc\AppData\Local\Temp\CP51365375872Session\CPTrustFolder51365375872\PPTImport51366704907\data\asimages\{6CEDF339-7C04-43B7-BDE3-F8830715A981}_1.png_crop.png&quot;/&gt;&lt;left val=&quot;78&quot;/&gt;&lt;top val=&quot;374&quot;/&gt;&lt;width val=&quot;617&quot;/&gt;&lt;height val=&quot;34&quot;/&gt;&lt;hasText val=&quot;1&quot;/&gt;&lt;paraId val=&quot;4&quot;/&gt;&lt;/Image&gt;&lt;Image&gt;&lt;filename val=&quot;C:\Users\mildrenc\AppData\Local\Temp\CP51365375872Session\CPTrustFolder51365375872\PPTImport51366704907\data\asimages\{E1D0ECFB-8316-40A2-B7D2-596AFFB8781F}_1.png_crop.png&quot;/&gt;&lt;left val=&quot;942&quot;/&gt;&lt;top val=&quot;694&quot;/&gt;&lt;width val=&quot;0&quot;/&gt;&lt;height val=&quot;0&quot;/&gt;&lt;hasText val=&quot;1&quot;/&gt;&lt;paraId val=&quot;5&quot;/&gt;&lt;/Image&gt;&lt;Image&gt;&lt;filename val=&quot;C:\Users\mildrenc\AppData\Local\Temp\CP51365375872Session\CPTrustFolder51365375872\PPTImport51366704907\data\asimages\{77B57D14-75AA-46BF-A3BB-ED0FF935F442}_1.png_crop.png&quot;/&gt;&lt;left val=&quot;32&quot;/&gt;&lt;top val=&quot;492&quot;/&gt;&lt;width val=&quot;867&quot;/&gt;&lt;height val=&quot;83&quot;/&gt;&lt;hasText val=&quot;1&quot;/&gt;&lt;paraId val=&quot;6&quot;/&gt;&lt;/Image&gt;&lt;Image&gt;&lt;filename val=&quot;C:\Users\mildrenc\AppData\Local\Temp\CP51365375872Session\CPTrustFolder51365375872\PPTImport51366704907\data\asimages\{BBB648F7-C7E4-47F2-904E-295D84A79F1F}_1.png_crop.png&quot;/&gt;&lt;left val=&quot;942&quot;/&gt;&lt;top val=&quot;694&quot;/&gt;&lt;width val=&quot;0&quot;/&gt;&lt;height val=&quot;0&quot;/&gt;&lt;hasText val=&quot;1&quot;/&gt;&lt;paraId val=&quot;7&quot;/&gt;&lt;/Image&gt;&lt;/TextEffect&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2D19A2A6-641D-4E2C-A6E9-D7F483C9E15D}&quot;/&gt;&lt;isInvalidForFieldText val=&quot;0&quot;/&gt;&lt;Image&gt;&lt;filename val=&quot;C:\Users\mildrenc\AppData\Local\Temp\CP51365375872Session\CPTrustFolder51365375872\PPTImport51366704907\data\asimages\{2D19A2A6-641D-4E2C-A6E9-D7F483C9E15D}_20.png&quot;/&gt;&lt;left val=&quot;19&quot;/&gt;&lt;top val=&quot;139&quot;/&gt;&lt;width val=&quot;923&quot;/&gt;&lt;height val=&quot;55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95&quot;/&gt;&lt;lineCharCount val=&quot;97&quot;/&gt;&lt;lineCharCount val=&quot;84&quot;/&gt;&lt;lineCharCount val=&quot;76&quot;/&gt;&lt;/TableIndex&gt;&lt;/ShapeTextInfo&gt;"/>
  <p:tag name="HTML_SHAPEINFO" val="&lt;ThreeDShapeInfo&gt;&lt;uuid val=&quot;{7E5C9660-FE27-4EE1-B846-A5F3A2B770F0}&quot;/&gt;&lt;isInvalidForFieldText val=&quot;0&quot;/&gt;&lt;Image&gt;&lt;filename val=&quot;C:\Users\mildrenc\AppData\Local\Temp\CP51365375872Session\CPTrustFolder51365375872\PPTImport51366704907\data\asimages\{7E5C9660-FE27-4EE1-B846-A5F3A2B770F0}_20.png&quot;/&gt;&lt;left val=&quot;63&quot;/&gt;&lt;top val=&quot;516&quot;/&gt;&lt;width val=&quot;889&quot;/&gt;&lt;height val=&quot;14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3D79037-337C-4F29-9359-722D9E5924C6}&quot;/&gt;&lt;isInvalidForFieldText val=&quot;0&quot;/&gt;&lt;Image&gt;&lt;filename val=&quot;C:\Users\mildrenc\AppData\Local\Temp\CP51365375872Session\CPTrustFolder51365375872\PPTImport51366704907\data\asimages\{F3D79037-337C-4F29-9359-722D9E5924C6}_20.png&quot;/&gt;&lt;left val=&quot;383&quot;/&gt;&lt;top val=&quot;12&quot;/&gt;&lt;width val=&quot;558&quot;/&gt;&lt;height val=&quot;8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7E753F9F-C2D6-4FAE-8025-F3059D1B6742}&quot;/&gt;&lt;isInvalidForFieldText val=&quot;1&quot;/&gt;&lt;Image&gt;&lt;filename val=&quot;C:\Users\mildrenc\AppData\Local\Temp\CP51365375872Session\CPTrustFolder51365375872\PPTImport51366704907\data\asimages\{7E753F9F-C2D6-4FAE-8025-F3059D1B6742}_20_S.png&quot;/&gt;&lt;left val=&quot;280&quot;/&gt;&lt;top val=&quot;299&quot;/&gt;&lt;width val=&quot;683&quot;/&gt;&lt;height val=&quot;35&quot;/&gt;&lt;hasText val=&quot;0&quot;/&gt;&lt;/Image&gt;&lt;Image&gt;&lt;filename val=&quot;C:\Users\mildrenc\AppData\Local\Temp\CP51365375872Session\CPTrustFolder51365375872\PPTImport51366704907\data\asimages\{7E753F9F-C2D6-4FAE-8025-F3059D1B6742}_20_T.png&quot;/&gt;&lt;left val=&quot;280&quot;/&gt;&lt;top val=&quot;300&quot;/&gt;&lt;width val=&quot;680&quot;/&gt;&lt;height val=&quot;3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F04418A-AF35-423C-8A34-ED1C91669916}&quot;/&gt;&lt;isInvalidForFieldText val=&quot;0&quot;/&gt;&lt;Image&gt;&lt;filename val=&quot;C:\Users\mildrenc\AppData\Local\Temp\CP51365375872Session\CPTrustFolder51365375872\PPTImport51366704907\data\asimages\{FF04418A-AF35-423C-8A34-ED1C91669916}_21.png&quot;/&gt;&lt;left val=&quot;384&quot;/&gt;&lt;top val=&quot;15&quot;/&gt;&lt;width val=&quot;558&quot;/&gt;&lt;height val=&quot;7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78&quot;/&gt;&lt;lineCharCount val=&quot;75&quot;/&gt;&lt;lineCharCount val=&quot;14&quot;/&gt;&lt;lineCharCount val=&quot;1&quot;/&gt;&lt;lineCharCount val=&quot;1&quot;/&gt;&lt;lineCharCount val=&quot;81&quot;/&gt;&lt;lineCharCount val=&quot;70&quot;/&gt;&lt;lineCharCount val=&quot;73&quot;/&gt;&lt;lineCharCount val=&quot;1&quot;/&gt;&lt;lineCharCount val=&quot;85&quot;/&gt;&lt;lineCharCount val=&quot;81&quot;/&gt;&lt;lineCharCount val=&quot;59&quot;/&gt;&lt;lineCharCount val=&quot;1&quot;/&gt;&lt;lineCharCount val=&quot;79&quot;/&gt;&lt;lineCharCount val=&quot;59&quot;/&gt;&lt;/TableIndex&gt;&lt;/ShapeTextInfo&gt;"/>
  <p:tag name="HTML_SHAPEINFO" val="&lt;TextEffect&gt;&lt;Image&gt;&lt;filename val=&quot;C:\Users\mildrenc\AppData\Local\Temp\CP51365375872Session\CPTrustFolder51365375872\PPTImport51366704907\data\asimages\{5BDB10B2-FBA1-473B-B714-870624438A2F}_1.png_crop.png&quot;/&gt;&lt;left val=&quot;121&quot;/&gt;&lt;top val=&quot;173&quot;/&gt;&lt;width val=&quot;766&quot;/&gt;&lt;height val=&quot;66&quot;/&gt;&lt;hasText val=&quot;1&quot;/&gt;&lt;paraId val=&quot;1&quot;/&gt;&lt;/Image&gt;&lt;Image&gt;&lt;filename val=&quot;C:\Users\mildrenc\AppData\Local\Temp\CP51365375872Session\CPTrustFolder51365375872\PPTImport51366704907\data\asimages\{9929B2A4-8600-49C0-87DE-C5FB61A45CD5}_1.png_crop.png&quot;/&gt;&lt;left val=&quot;957&quot;/&gt;&lt;top val=&quot;709&quot;/&gt;&lt;width val=&quot;0&quot;/&gt;&lt;height val=&quot;0&quot;/&gt;&lt;hasText val=&quot;1&quot;/&gt;&lt;paraId val=&quot;2&quot;/&gt;&lt;/Image&gt;&lt;Image&gt;&lt;filename val=&quot;C:\Users\mildrenc\AppData\Local\Temp\CP51365375872Session\CPTrustFolder51365375872\PPTImport51366704907\data\asimages\{C3A9B51A-E318-48A3-896C-C9851D7A2CED}_1.png_crop.png&quot;/&gt;&lt;left val=&quot;957&quot;/&gt;&lt;top val=&quot;709&quot;/&gt;&lt;width val=&quot;0&quot;/&gt;&lt;height val=&quot;0&quot;/&gt;&lt;hasText val=&quot;1&quot;/&gt;&lt;paraId val=&quot;3&quot;/&gt;&lt;/Image&gt;&lt;Image&gt;&lt;filename val=&quot;C:\Users\mildrenc\AppData\Local\Temp\CP51365375872Session\CPTrustFolder51365375872\PPTImport51366704907\data\asimages\{AE7981E7-E730-4424-A500-885BAEA8C7F8}_1.png_crop.png&quot;/&gt;&lt;left val=&quot;121&quot;/&gt;&lt;top val=&quot;317&quot;/&gt;&lt;width val=&quot;783&quot;/&gt;&lt;height val=&quot;72&quot;/&gt;&lt;hasText val=&quot;1&quot;/&gt;&lt;paraId val=&quot;4&quot;/&gt;&lt;/Image&gt;&lt;Image&gt;&lt;filename val=&quot;C:\Users\mildrenc\AppData\Local\Temp\CP51365375872Session\CPTrustFolder51365375872\PPTImport51366704907\data\asimages\{44D534BC-FC7E-45EA-A3EB-954D932DA328}_1.png_crop.png&quot;/&gt;&lt;left val=&quot;957&quot;/&gt;&lt;top val=&quot;709&quot;/&gt;&lt;width val=&quot;0&quot;/&gt;&lt;height val=&quot;0&quot;/&gt;&lt;hasText val=&quot;1&quot;/&gt;&lt;paraId val=&quot;5&quot;/&gt;&lt;/Image&gt;&lt;Image&gt;&lt;filename val=&quot;C:\Users\mildrenc\AppData\Local\Temp\CP51365375872Session\CPTrustFolder51365375872\PPTImport51366704907\data\asimages\{2165D881-DF38-4509-AF8C-FA908F7686FE}_1.png_crop.png&quot;/&gt;&lt;left val=&quot;121&quot;/&gt;&lt;top val=&quot;431&quot;/&gt;&lt;width val=&quot;815&quot;/&gt;&lt;height val=&quot;71&quot;/&gt;&lt;hasText val=&quot;1&quot;/&gt;&lt;paraId val=&quot;6&quot;/&gt;&lt;/Image&gt;&lt;Image&gt;&lt;filename val=&quot;C:\Users\mildrenc\AppData\Local\Temp\CP51365375872Session\CPTrustFolder51365375872\PPTImport51366704907\data\asimages\{43382571-AF45-4798-A55C-5ACD16158E50}_1.png_crop.png&quot;/&gt;&lt;left val=&quot;957&quot;/&gt;&lt;top val=&quot;709&quot;/&gt;&lt;width val=&quot;0&quot;/&gt;&lt;height val=&quot;0&quot;/&gt;&lt;hasText val=&quot;1&quot;/&gt;&lt;paraId val=&quot;7&quot;/&gt;&lt;/Image&gt;&lt;Image&gt;&lt;filename val=&quot;C:\Users\mildrenc\AppData\Local\Temp\CP51365375872Session\CPTrustFolder51365375872\PPTImport51366704907\data\asimages\{43C59B0C-F2E4-4248-A2D0-F39E55721A6F}_1.png_crop.png&quot;/&gt;&lt;left val=&quot;121&quot;/&gt;&lt;top val=&quot;544&quot;/&gt;&lt;width val=&quot;800&quot;/&gt;&lt;height val=&quot;45&quot;/&gt;&lt;hasText val=&quot;1&quot;/&gt;&lt;paraId val=&quot;8&quot;/&gt;&lt;/Image&gt;&lt;/TextEffect&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8&quot;/&gt;&lt;/TableIndex&gt;&lt;/ShapeTextInfo&gt;"/>
  <p:tag name="HTML_SHAPEINFO" val="&lt;ThreeDShapeInfo&gt;&lt;uuid val=&quot;{3A8B088F-A176-4B64-8E5B-FBD65B0EEBE5}&quot;/&gt;&lt;isInvalidForFieldText val=&quot;0&quot;/&gt;&lt;Image&gt;&lt;filename val=&quot;C:\Users\mildrenc\AppData\Local\Temp\CP51365375872Session\CPTrustFolder51365375872\PPTImport51366704907\data\asimages\{3A8B088F-A176-4B64-8E5B-FBD65B0EEBE5}_22.png&quot;/&gt;&lt;left val=&quot;384&quot;/&gt;&lt;top val=&quot;2&quot;/&gt;&lt;width val=&quot;557&quot;/&gt;&lt;height val=&quot;11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F5B0B076-E5BE-4943-AEF2-559872DF09CF}&quot;/&gt;&lt;isInvalidForFieldText val=&quot;0&quot;/&gt;&lt;Image&gt;&lt;filename val=&quot;C:\Users\mildrenc\AppData\Local\Temp\CP51365375872Session\CPTrustFolder51365375872\PPTImport51366704907\data\asimages\{F5B0B076-E5BE-4943-AEF2-559872DF09CF}_22.png&quot;/&gt;&lt;left val=&quot;19&quot;/&gt;&lt;top val=&quot;148&quot;/&gt;&lt;width val=&quot;454&quot;/&gt;&lt;height val=&quot;54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quot;/&gt;&lt;lineCharCount val=&quot;34&quot;/&gt;&lt;lineCharCount val=&quot;46&quot;/&gt;&lt;lineCharCount val=&quot;18&quot;/&gt;&lt;lineCharCount val=&quot;18&quot;/&gt;&lt;lineCharCount val=&quot;22&quot;/&gt;&lt;lineCharCount val=&quot;27&quot;/&gt;&lt;lineCharCount val=&quot;22&quot;/&gt;&lt;/TableIndex&gt;&lt;/ShapeTextInfo&gt;"/>
  <p:tag name="HTML_SHAPEINFO" val="&lt;ThreeDShapeInfo&gt;&lt;uuid val=&quot;{238A0D0D-5A64-4FBA-A963-5E003A43F6A0}&quot;/&gt;&lt;isInvalidForFieldText val=&quot;0&quot;/&gt;&lt;Image&gt;&lt;filename val=&quot;C:\Users\mildrenc\AppData\Local\Temp\CP51365375872Session\CPTrustFolder51365375872\PPTImport51366704907\data\asimages\{238A0D0D-5A64-4FBA-A963-5E003A43F6A0}_22.png&quot;/&gt;&lt;left val=&quot;0&quot;/&gt;&lt;top val=&quot;148&quot;/&gt;&lt;width val=&quot;942&quot;/&gt;&lt;height val=&quot;546&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3&quot;/&gt;&lt;/TableIndex&gt;&lt;/ShapeTextInfo&gt;"/>
  <p:tag name="HTML_SHAPEINFO" val="&lt;ThreeDShapeInfo&gt;&lt;uuid val=&quot;{872D68B3-2DDF-4A21-B2B5-09DF808187BA}&quot;/&gt;&lt;isInvalidForFieldText val=&quot;0&quot;/&gt;&lt;Image&gt;&lt;filename val=&quot;C:\Users\mildrenc\AppData\Local\Temp\CP51365375872Session\CPTrustFolder51365375872\PPTImport51366704907\data\asimages\{872D68B3-2DDF-4A21-B2B5-09DF808187BA}_23.png&quot;/&gt;&lt;left val=&quot;384&quot;/&gt;&lt;top val=&quot;0&quot;/&gt;&lt;width val=&quot;558&quot;/&gt;&lt;height val=&quot;124&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1&quot;/&gt;&lt;lineCharCount val=&quot;48&quot;/&gt;&lt;lineCharCount val=&quot;44&quot;/&gt;&lt;lineCharCount val=&quot;49&quot;/&gt;&lt;lineCharCount val=&quot;51&quot;/&gt;&lt;lineCharCount val=&quot;29&quot;/&gt;&lt;lineCharCount val=&quot;56&quot;/&gt;&lt;lineCharCount val=&quot;26&quot;/&gt;&lt;lineCharCount val=&quot;49&quot;/&gt;&lt;lineCharCount val=&quot;47&quot;/&gt;&lt;lineCharCount val=&quot;23&quot;/&gt;&lt;/TableIndex&gt;&lt;/ShapeTextInfo&gt;"/>
  <p:tag name="HTML_SHAPEINFO" val="&lt;TextEffect&gt;&lt;Image&gt;&lt;filename val=&quot;C:\Users\mildrenc\AppData\Local\Temp\CP51365375872Session\CPTrustFolder51365375872\PPTImport51366704907\data\asimages\{A7AE77AA-F4BA-43FC-987A-D92A7E7263D7}_1.png_crop.png&quot;/&gt;&lt;left val=&quot;31&quot;/&gt;&lt;top val=&quot;162&quot;/&gt;&lt;width val=&quot;782&quot;/&gt;&lt;height val=&quot;124&quot;/&gt;&lt;hasText val=&quot;1&quot;/&gt;&lt;paraId val=&quot;1&quot;/&gt;&lt;/Image&gt;&lt;Image&gt;&lt;filename val=&quot;C:\Users\mildrenc\AppData\Local\Temp\CP51365375872Session\CPTrustFolder51365375872\PPTImport51366704907\data\asimages\{5528B7BB-D072-4F78-BC42-4E2379F46FCB}_1.png_crop.png&quot;/&gt;&lt;left val=&quot;31&quot;/&gt;&lt;top val=&quot;305&quot;/&gt;&lt;width val=&quot;831&quot;/&gt;&lt;height val=&quot;125&quot;/&gt;&lt;hasText val=&quot;1&quot;/&gt;&lt;paraId val=&quot;2&quot;/&gt;&lt;/Image&gt;&lt;Image&gt;&lt;filename val=&quot;C:\Users\mildrenc\AppData\Local\Temp\CP51365375872Session\CPTrustFolder51365375872\PPTImport51366704907\data\asimages\{269CCDF6-2A5A-43BB-BF6B-04C5AB4D42AB}_1.png_crop.png&quot;/&gt;&lt;left val=&quot;31&quot;/&gt;&lt;top val=&quot;449&quot;/&gt;&lt;width val=&quot;888&quot;/&gt;&lt;height val=&quot;79&quot;/&gt;&lt;hasText val=&quot;1&quot;/&gt;&lt;paraId val=&quot;3&quot;/&gt;&lt;/Image&gt;&lt;Image&gt;&lt;filename val=&quot;C:\Users\mildrenc\AppData\Local\Temp\CP51365375872Session\CPTrustFolder51365375872\PPTImport51366704907\data\asimages\{99111077-7B0C-4D72-A9DD-51CE3776FA28}_1.png_crop.png&quot;/&gt;&lt;left val=&quot;31&quot;/&gt;&lt;top val=&quot;547&quot;/&gt;&lt;width val=&quot;839&quot;/&gt;&lt;height val=&quot;124&quot;/&gt;&lt;hasText val=&quot;1&quot;/&gt;&lt;paraId val=&quot;4&quot;/&gt;&lt;/Image&gt;&lt;/TextEffec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8&quot;/&gt;&lt;/TableIndex&gt;&lt;/ShapeTextInfo&gt;"/>
  <p:tag name="HTML_SHAPEINFO" val="&lt;ThreeDShapeInfo&gt;&lt;uuid val=&quot;{3787B372-05AB-46D8-8926-A3AF59AF2776}&quot;/&gt;&lt;isInvalidForFieldText val=&quot;0&quot;/&gt;&lt;Image&gt;&lt;filename val=&quot;C:\Users\mildrenc\AppData\Local\Temp\CP51365375872Session\CPTrustFolder51365375872\PPTImport51366704907\data\asimages\{3787B372-05AB-46D8-8926-A3AF59AF2776}_24.png&quot;/&gt;&lt;left val=&quot;382&quot;/&gt;&lt;top val=&quot;0&quot;/&gt;&lt;width val=&quot;558&quot;/&gt;&lt;height val=&quot;124&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quot;/&gt;&lt;lineCharCount val=&quot;1&quot;/&gt;&lt;lineCharCount val=&quot;1&quot;/&gt;&lt;/TableIndex&gt;&lt;/ShapeTextInfo&gt;"/>
  <p:tag name="HTML_SHAPEINFO" val="&lt;ThreeDShapeInfo&gt;&lt;uuid val=&quot;{A1FF1F7D-5FE0-4637-9A77-357C579C22FE}&quot;/&gt;&lt;isInvalidForFieldText val=&quot;0&quot;/&gt;&lt;Image&gt;&lt;filename val=&quot;C:\Users\mildrenc\AppData\Local\Temp\CP51365375872Session\CPTrustFolder51365375872\PPTImport51366704907\data\asimages\{A1FF1F7D-5FE0-4637-9A77-357C579C22FE}_24.png&quot;/&gt;&lt;left val=&quot;19&quot;/&gt;&lt;top val=&quot;148&quot;/&gt;&lt;width val=&quot;923&quot;/&gt;&lt;height val=&quot;546&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D5F30E2-3DC6-4104-B429-CDEC3BAE6D14}&quot;/&gt;&lt;isInvalidForFieldText val=&quot;0&quot;/&gt;&lt;Image&gt;&lt;filename val=&quot;C:\Users\mildrenc\AppData\Local\Temp\CP51365375872Session\CPTrustFolder51365375872\PPTImport51366704907\data\asimages\{0D5F30E2-3DC6-4104-B429-CDEC3BAE6D14}_24.png&quot;/&gt;&lt;left val=&quot;10&quot;/&gt;&lt;top val=&quot;627&quot;/&gt;&lt;width val=&quot;438&quot;/&gt;&lt;height val=&quot;7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1&quot;/&gt;&lt;lineCharCount val=&quot;27&quot;/&gt;&lt;lineCharCount val=&quot;21&quot;/&gt;&lt;lineCharCount val=&quot;28&quot;/&gt;&lt;lineCharCount val=&quot;11&quot;/&gt;&lt;lineCharCount val=&quot;1&quot;/&gt;&lt;lineCharCount val=&quot;1&quot;/&gt;&lt;lineCharCount val=&quot;1&quot;/&gt;&lt;lineCharCount val=&quot;27&quot;/&gt;&lt;lineCharCount val=&quot;25&quot;/&gt;&lt;lineCharCount val=&quot;26&quot;/&gt;&lt;lineCharCount val=&quot;14&quot;/&gt;&lt;/TableIndex&gt;&lt;/ShapeTextInfo&gt;"/>
  <p:tag name="HTML_SHAPEINFO" val="&lt;ThreeDShapeInfo&gt;&lt;uuid val=&quot;{09C621B9-CF2D-4346-802A-0B999E65E3D6}&quot;/&gt;&lt;isInvalidForFieldText val=&quot;0&quot;/&gt;&lt;Image&gt;&lt;filename val=&quot;C:\Users\mildrenc\AppData\Local\Temp\CP51365375872Session\CPTrustFolder51365375872\PPTImport51366704907\data\asimages\{09C621B9-CF2D-4346-802A-0B999E65E3D6}_24.png&quot;/&gt;&lt;left val=&quot;12&quot;/&gt;&lt;top val=&quot;152&quot;/&gt;&lt;width val=&quot;433&quot;/&gt;&lt;height val=&quot;457&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1B71F7D2-4D6D-4622-A086-FF6975D28661}&quot;/&gt;&lt;isInvalidForFieldText val=&quot;0&quot;/&gt;&lt;Image&gt;&lt;filename val=&quot;C:\Users\mildrenc\AppData\Local\Temp\CP51365375872Session\CPTrustFolder51365375872\PPTImport51366704907\data\asimages\{1B71F7D2-4D6D-4622-A086-FF6975D28661}_25.png&quot;/&gt;&lt;left val=&quot;384&quot;/&gt;&lt;top val=&quot;15&quot;/&gt;&lt;width val=&quot;558&quot;/&gt;&lt;height val=&quot;7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1&quot;/&gt;&lt;lineCharCount val=&quot;59&quot;/&gt;&lt;lineCharCount val=&quot;57&quot;/&gt;&lt;lineCharCount val=&quot;19&quot;/&gt;&lt;lineCharCount val=&quot;32&quot;/&gt;&lt;lineCharCount val=&quot;56&quot;/&gt;&lt;lineCharCount val=&quot;31&quot;/&gt;&lt;lineCharCount val=&quot;63&quot;/&gt;&lt;lineCharCount val=&quot;36&quot;/&gt;&lt;lineCharCount val=&quot;59&quot;/&gt;&lt;/TableIndex&gt;&lt;/ShapeTextInfo&gt;"/>
  <p:tag name="HTML_SHAPEINFO" val="&lt;TextEffect&gt;&lt;Image&gt;&lt;filename val=&quot;C:\Users\mildrenc\AppData\Local\Temp\CP51365375872Session\CPTrustFolder51365375872\PPTImport51366704907\data\asimages\{4E1477AC-18D3-4B19-AA5C-58E066E70632}_1.png_crop.png&quot;/&gt;&lt;left val=&quot;28&quot;/&gt;&lt;top val=&quot;161&quot;/&gt;&lt;width val=&quot;893&quot;/&gt;&lt;height val=&quot;29&quot;/&gt;&lt;hasText val=&quot;1&quot;/&gt;&lt;paraId val=&quot;1&quot;/&gt;&lt;/Image&gt;&lt;Image&gt;&lt;filename val=&quot;C:\Users\mildrenc\AppData\Local\Temp\CP51365375872Session\CPTrustFolder51365375872\PPTImport51366704907\data\asimages\{8017FF01-5CE0-43E7-96AE-50DE702D859E}_1.png_crop.png&quot;/&gt;&lt;left val=&quot;944&quot;/&gt;&lt;top val=&quot;694&quot;/&gt;&lt;width val=&quot;0&quot;/&gt;&lt;height val=&quot;0&quot;/&gt;&lt;hasText val=&quot;1&quot;/&gt;&lt;paraId val=&quot;2&quot;/&gt;&lt;/Image&gt;&lt;Image&gt;&lt;filename val=&quot;C:\Users\mildrenc\AppData\Local\Temp\CP51365375872Session\CPTrustFolder51365375872\PPTImport51366704907\data\asimages\{25D2B332-8639-42A5-A052-3D384EB25058}_1.png_crop.png&quot;/&gt;&lt;left val=&quot;30&quot;/&gt;&lt;top val=&quot;253&quot;/&gt;&lt;width val=&quot;859&quot;/&gt;&lt;height val=&quot;100&quot;/&gt;&lt;hasText val=&quot;1&quot;/&gt;&lt;paraId val=&quot;3&quot;/&gt;&lt;/Image&gt;&lt;Image&gt;&lt;filename val=&quot;C:\Users\mildrenc\AppData\Local\Temp\CP51365375872Session\CPTrustFolder51365375872\PPTImport51366704907\data\asimages\{C8088EA7-6B23-48E0-AC60-FB911A5D2D43}_1.png_crop.png&quot;/&gt;&lt;left val=&quot;30&quot;/&gt;&lt;top val=&quot;376&quot;/&gt;&lt;width val=&quot;435&quot;/&gt;&lt;height val=&quot;29&quot;/&gt;&lt;hasText val=&quot;1&quot;/&gt;&lt;paraId val=&quot;4&quot;/&gt;&lt;/Image&gt;&lt;Image&gt;&lt;filename val=&quot;C:\Users\mildrenc\AppData\Local\Temp\CP51365375872Session\CPTrustFolder51365375872\PPTImport51366704907\data\asimages\{15309368-43E2-4071-B005-7BC6800DAA73}_1.png_crop.png&quot;/&gt;&lt;left val=&quot;30&quot;/&gt;&lt;top val=&quot;422&quot;/&gt;&lt;width val=&quot;834&quot;/&gt;&lt;height val=&quot;68&quot;/&gt;&lt;hasText val=&quot;1&quot;/&gt;&lt;paraId val=&quot;5&quot;/&gt;&lt;/Image&gt;&lt;Image&gt;&lt;filename val=&quot;C:\Users\mildrenc\AppData\Local\Temp\CP51365375872Session\CPTrustFolder51365375872\PPTImport51366704907\data\asimages\{EF6DE120-CD37-4AA1-B6A1-DA05EB100CA4}_1.png_crop.png&quot;/&gt;&lt;left val=&quot;30&quot;/&gt;&lt;top val=&quot;507&quot;/&gt;&lt;width val=&quot;847&quot;/&gt;&lt;height val=&quot;67&quot;/&gt;&lt;hasText val=&quot;1&quot;/&gt;&lt;paraId val=&quot;6&quot;/&gt;&lt;/Image&gt;&lt;Image&gt;&lt;filename val=&quot;C:\Users\mildrenc\AppData\Local\Temp\CP51365375872Session\CPTrustFolder51365375872\PPTImport51366704907\data\asimages\{A13A0E21-7188-46C6-ACAA-B1567C68ED81}_1.png_crop.png&quot;/&gt;&lt;left val=&quot;30&quot;/&gt;&lt;top val=&quot;591&quot;/&gt;&lt;width val=&quot;850&quot;/&gt;&lt;height val=&quot;29&quot;/&gt;&lt;hasText val=&quot;1&quot;/&gt;&lt;paraId val=&quot;7&quot;/&gt;&lt;/Image&gt;&lt;/TextEffec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0&quot;/&gt;&lt;/TableIndex&gt;&lt;/ShapeTextInfo&gt;"/>
  <p:tag name="HTML_SHAPEINFO" val="&lt;ThreeDShapeInfo&gt;&lt;uuid val=&quot;{407861B4-07C1-4E1C-B4AB-00F5C1ACF1B0}&quot;/&gt;&lt;isInvalidForFieldText val=&quot;0&quot;/&gt;&lt;Image&gt;&lt;filename val=&quot;C:\Users\mildrenc\AppData\Local\Temp\CP51365375872Session\CPTrustFolder51365375872\PPTImport51366704907\data\asimages\{407861B4-07C1-4E1C-B4AB-00F5C1ACF1B0}_26.png&quot;/&gt;&lt;left val=&quot;392&quot;/&gt;&lt;top val=&quot;6&quot;/&gt;&lt;width val=&quot;558&quot;/&gt;&lt;height val=&quot;11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1&quot;/&gt;&lt;lineCharCount val=&quot;62&quot;/&gt;&lt;lineCharCount val=&quot;18&quot;/&gt;&lt;lineCharCount val=&quot;65&quot;/&gt;&lt;lineCharCount val=&quot;6&quot;/&gt;&lt;/TableIndex&gt;&lt;/ShapeTextInfo&gt;"/>
  <p:tag name="HTML_SHAPEINFO" val="&lt;TextEffect&gt;&lt;Image&gt;&lt;filename val=&quot;C:\Users\mildrenc\AppData\Local\Temp\CP51365375872Session\CPTrustFolder51365375872\PPTImport51366704907\data\asimages\{7F068350-A5DF-42F2-884E-EE5690D2EE71}_1.png_crop.png&quot;/&gt;&lt;left val=&quot;27&quot;/&gt;&lt;top val=&quot;161&quot;/&gt;&lt;width val=&quot;665&quot;/&gt;&lt;height val=&quot;32&quot;/&gt;&lt;hasText val=&quot;1&quot;/&gt;&lt;paraId val=&quot;1&quot;/&gt;&lt;/Image&gt;&lt;Image&gt;&lt;filename val=&quot;C:\Users\mildrenc\AppData\Local\Temp\CP51365375872Session\CPTrustFolder51365375872\PPTImport51366704907\data\asimages\{2BE3B6F9-8DB2-4307-ABEF-F360EE691ED1}_1.png_crop.png&quot;/&gt;&lt;left val=&quot;939&quot;/&gt;&lt;top val=&quot;703&quot;/&gt;&lt;width val=&quot;0&quot;/&gt;&lt;height val=&quot;0&quot;/&gt;&lt;hasText val=&quot;1&quot;/&gt;&lt;paraId val=&quot;2&quot;/&gt;&lt;/Image&gt;&lt;Image&gt;&lt;filename val=&quot;C:\Users\mildrenc\AppData\Local\Temp\CP51365375872Session\CPTrustFolder51365375872\PPTImport51366704907\data\asimages\{021B1E92-5228-49EC-81E2-519A91118DF1}_1.png_crop.png&quot;/&gt;&lt;left val=&quot;26&quot;/&gt;&lt;top val=&quot;231&quot;/&gt;&lt;width val=&quot;873&quot;/&gt;&lt;height val=&quot;68&quot;/&gt;&lt;hasText val=&quot;1&quot;/&gt;&lt;paraId val=&quot;3&quot;/&gt;&lt;/Image&gt;&lt;Image&gt;&lt;filename val=&quot;C:\Users\mildrenc\AppData\Local\Temp\CP51365375872Session\CPTrustFolder51365375872\PPTImport51366704907\data\asimages\{50AB3660-6FEB-41B0-8BAB-426BFC99B3A4}_1.png_crop.png&quot;/&gt;&lt;left val=&quot;25&quot;/&gt;&lt;top val=&quot;316&quot;/&gt;&lt;width val=&quot;883&quot;/&gt;&lt;height val=&quot;61&quot;/&gt;&lt;hasText val=&quot;1&quot;/&gt;&lt;paraId val=&quot;4&quot;/&gt;&lt;/Image&gt;&lt;/TextEffect&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5&quot;/&gt;&lt;lineCharCount val=&quot;72&quot;/&gt;&lt;lineCharCount val=&quot;71&quot;/&gt;&lt;lineCharCount val=&quot;73&quot;/&gt;&lt;lineCharCount val=&quot;73&quot;/&gt;&lt;lineCharCount val=&quot;74&quot;/&gt;&lt;lineCharCount val=&quot;70&quot;/&gt;&lt;lineCharCount val=&quot;65&quot;/&gt;&lt;lineCharCount val=&quot;74&quot;/&gt;&lt;lineCharCount val=&quot;39&quot;/&gt;&lt;/TableIndex&gt;&lt;/ShapeTextInfo&gt;"/>
  <p:tag name="HTML_SHAPEINFO" val="&lt;ThreeDShapeInfo&gt;&lt;uuid val=&quot;{503FAD9B-06FA-4832-8871-41A56F2BB0FD}&quot;/&gt;&lt;isInvalidForFieldText val=&quot;0&quot;/&gt;&lt;Image&gt;&lt;filename val=&quot;C:\Users\mildrenc\AppData\Local\Temp\CP51365375872Session\CPTrustFolder51365375872\PPTImport51366704907\data\asimages\{503FAD9B-06FA-4832-8871-41A56F2BB0FD}_26.png&quot;/&gt;&lt;left val=&quot;328&quot;/&gt;&lt;top val=&quot;424&quot;/&gt;&lt;width val=&quot;626&quot;/&gt;&lt;height val=&quot;254&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9&quot;/&gt;&lt;/TableIndex&gt;&lt;/ShapeTextInfo&gt;"/>
  <p:tag name="HTML_SHAPEINFO" val="&lt;ThreeDShapeInfo&gt;&lt;uuid val=&quot;{DDC0B68C-E821-4DD2-83D5-9C257D7F7E2E}&quot;/&gt;&lt;isInvalidForFieldText val=&quot;0&quot;/&gt;&lt;Image&gt;&lt;filename val=&quot;C:\Users\mildrenc\AppData\Local\Temp\CP51365375872Session\CPTrustFolder51365375872\PPTImport51366704907\data\asimages\{DDC0B68C-E821-4DD2-83D5-9C257D7F7E2E}_27.png&quot;/&gt;&lt;left val=&quot;384&quot;/&gt;&lt;top val=&quot;-7&quot;/&gt;&lt;width val=&quot;568&quot;/&gt;&lt;height val=&quot;124&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5ED0EB4F-7738-4EB8-B3C2-21468C807E77}&quot;/&gt;&lt;isInvalidForFieldText val=&quot;1&quot;/&gt;&lt;Image&gt;&lt;filename val=&quot;C:\Users\mildrenc\AppData\Local\Temp\CP51365375872Session\CPTrustFolder51365375872\PPTImport51366704907\data\asimages\{5ED0EB4F-7738-4EB8-B3C2-21468C807E77}_27_S.png&quot;/&gt;&lt;left val=&quot;115&quot;/&gt;&lt;top val=&quot;412&quot;/&gt;&lt;width val=&quot;119&quot;/&gt;&lt;height val=&quot;49&quot;/&gt;&lt;hasText val=&quot;0&quot;/&gt;&lt;/Image&gt;&lt;Image&gt;&lt;filename val=&quot;C:\Users\mildrenc\AppData\Local\Temp\CP51365375872Session\CPTrustFolder51365375872\PPTImport51366704907\data\asimages\{5ED0EB4F-7738-4EB8-B3C2-21468C807E77}_27_T.png&quot;/&gt;&lt;left val=&quot;116&quot;/&gt;&lt;top val=&quot;412&quot;/&gt;&lt;width val=&quot;116&quot;/&gt;&lt;height val=&quot;46&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9&quot;/&gt;&lt;/TableIndex&gt;&lt;/ShapeTextInfo&gt;"/>
  <p:tag name="HTML_SHAPEINFO" val="&lt;ThreeDShapeInfo&gt;&lt;uuid val=&quot;{277D1F26-1409-4E9B-964C-FCC29F49C9DA}&quot;/&gt;&lt;isInvalidForFieldText val=&quot;0&quot;/&gt;&lt;Image&gt;&lt;filename val=&quot;C:\Users\mildrenc\AppData\Local\Temp\CP51365375872Session\CPTrustFolder51365375872\PPTImport51366704907\data\asimages\{277D1F26-1409-4E9B-964C-FCC29F49C9DA}_28.png&quot;/&gt;&lt;left val=&quot;384&quot;/&gt;&lt;top val=&quot;-7&quot;/&gt;&lt;width val=&quot;568&quot;/&gt;&lt;height val=&quot;124&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0&quot;/&gt;&lt;lineCharCount val=&quot;27&quot;/&gt;&lt;lineCharCount val=&quot;29&quot;/&gt;&lt;lineCharCount val=&quot;30&quot;/&gt;&lt;lineCharCount val=&quot;12&quot;/&gt;&lt;lineCharCount val=&quot;1&quot;/&gt;&lt;lineCharCount val=&quot;36&quot;/&gt;&lt;lineCharCount val=&quot;33&quot;/&gt;&lt;lineCharCount val=&quot;33&quot;/&gt;&lt;lineCharCount val=&quot;27&quot;/&gt;&lt;lineCharCount val=&quot;34&quot;/&gt;&lt;lineCharCount val=&quot;36&quot;/&gt;&lt;lineCharCount val=&quot;37&quot;/&gt;&lt;/TableIndex&gt;&lt;/ShapeTextInfo&gt;"/>
  <p:tag name="HTML_SHAPEINFO" val="&lt;TextEffect&gt;&lt;Image&gt;&lt;filename val=&quot;C:\Users\mildrenc\AppData\Local\Temp\CP51365375872Session\CPTrustFolder51365375872\PPTImport51366704907\data\asimages\{F477AA86-88A5-49C6-9037-02B1ADBA7B9D}_1.png_crop.png&quot;/&gt;&lt;left val=&quot;31&quot;/&gt;&lt;top val=&quot;161&quot;/&gt;&lt;width val=&quot;452&quot;/&gt;&lt;height val=&quot;183&quot;/&gt;&lt;hasText val=&quot;1&quot;/&gt;&lt;paraId val=&quot;1&quot;/&gt;&lt;/Image&gt;&lt;Image&gt;&lt;filename val=&quot;C:\Users\mildrenc\AppData\Local\Temp\CP51365375872Session\CPTrustFolder51365375872\PPTImport51366704907\data\asimages\{41BCB96A-19DC-4AEE-8723-A19C0141E3B2}_1.png_crop.png&quot;/&gt;&lt;left val=&quot;514&quot;/&gt;&lt;top val=&quot;694&quot;/&gt;&lt;width val=&quot;0&quot;/&gt;&lt;height val=&quot;0&quot;/&gt;&lt;hasText val=&quot;1&quot;/&gt;&lt;paraId val=&quot;2&quot;/&gt;&lt;/Image&gt;&lt;Image&gt;&lt;filename val=&quot;C:\Users\mildrenc\AppData\Local\Temp\CP51365375872Session\CPTrustFolder51365375872\PPTImport51366704907\data\asimages\{8CBA5965-36D0-4A40-921B-DCCC8307F952}_1.png_crop.png&quot;/&gt;&lt;left val=&quot;30&quot;/&gt;&lt;top val=&quot;396&quot;/&gt;&lt;width val=&quot;449&quot;/&gt;&lt;height val=&quot;217&quot;/&gt;&lt;hasText val=&quot;1&quot;/&gt;&lt;paraId val=&quot;3&quot;/&gt;&lt;/Image&gt;&lt;/TextEffect&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34&quot;/&gt;&lt;/TableIndex&gt;&lt;/ShapeTextInfo&gt;"/>
  <p:tag name="HTML_SHAPEINFO" val="&lt;ThreeDShapeInfo&gt;&lt;uuid val=&quot;{36F052A5-78E7-41B1-8522-60F50EA46664}&quot;/&gt;&lt;isInvalidForFieldText val=&quot;0&quot;/&gt;&lt;Image&gt;&lt;filename val=&quot;C:\Users\mildrenc\AppData\Local\Temp\CP51365375872Session\CPTrustFolder51365375872\PPTImport51366704907\data\asimages\{36F052A5-78E7-41B1-8522-60F50EA46664}_29.png&quot;/&gt;&lt;left val=&quot;384&quot;/&gt;&lt;top val=&quot;-4&quot;/&gt;&lt;width val=&quot;558&quot;/&gt;&lt;height val=&quot;114&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quot;/&gt;&lt;lineCharCount val=&quot;18&quot;/&gt;&lt;lineCharCount val=&quot;1&quot;/&gt;&lt;lineCharCount val=&quot;15&quot;/&gt;&lt;lineCharCount val=&quot;15&quot;/&gt;&lt;lineCharCount val=&quot;20&quot;/&gt;&lt;lineCharCount val=&quot;15&quot;/&gt;&lt;lineCharCount val=&quot;11&quot;/&gt;&lt;lineCharCount val=&quot;15&quot;/&gt;&lt;lineCharCount val=&quot;20&quot;/&gt;&lt;lineCharCount val=&quot;23&quot;/&gt;&lt;lineCharCount val=&quot;15&quot;/&gt;&lt;lineCharCount val=&quot;10&quot;/&gt;&lt;lineCharCount val=&quot;1&quot;/&gt;&lt;/TableIndex&gt;&lt;/ShapeTextInfo&gt;"/>
  <p:tag name="HTML_SHAPEINFO" val="&lt;ThreeDShapeInfo&gt;&lt;uuid val=&quot;{F407B499-A9E1-4FAE-94B9-C87A3EBC3104}&quot;/&gt;&lt;isInvalidForFieldText val=&quot;0&quot;/&gt;&lt;Image&gt;&lt;filename val=&quot;C:\Users\mildrenc\AppData\Local\Temp\CP51365375872Session\CPTrustFolder51365375872\PPTImport51366704907\data\asimages\{F407B499-A9E1-4FAE-94B9-C87A3EBC3104}_29.png&quot;/&gt;&lt;left val=&quot;-4&quot;/&gt;&lt;top val=&quot;126&quot;/&gt;&lt;width val=&quot;378&quot;/&gt;&lt;height val=&quot;572&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2&quot;/&gt;&lt;/TableIndex&gt;&lt;/ShapeTextInfo&gt;"/>
  <p:tag name="HTML_SHAPEINFO" val="&lt;ThreeDShapeInfo&gt;&lt;uuid val=&quot;{66AB84A8-92A4-478D-82A6-424635100F07}&quot;/&gt;&lt;isInvalidForFieldText val=&quot;0&quot;/&gt;&lt;Image&gt;&lt;filename val=&quot;C:\Users\mildrenc\AppData\Local\Temp\CP51365375872Session\CPTrustFolder51365375872\PPTImport51366704907\data\asimages\{66AB84A8-92A4-478D-82A6-424635100F07}_30.png&quot;/&gt;&lt;left val=&quot;384&quot;/&gt;&lt;top val=&quot;-7&quot;/&gt;&lt;width val=&quot;558&quot;/&gt;&lt;height val=&quot;124&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25&quot;/&gt;&lt;lineCharCount val=&quot;26&quot;/&gt;&lt;lineCharCount val=&quot;25&quot;/&gt;&lt;lineCharCount val=&quot;15&quot;/&gt;&lt;lineCharCount val=&quot;17&quot;/&gt;&lt;lineCharCount val=&quot;24&quot;/&gt;&lt;lineCharCount val=&quot;23&quot;/&gt;&lt;lineCharCount val=&quot;11&quot;/&gt;&lt;/TableIndex&gt;&lt;/ShapeTextInfo&gt;"/>
  <p:tag name="HTML_SHAPEINFO" val="&lt;ThreeDShapeInfo&gt;&lt;uuid val=&quot;{D82D6D4D-4394-48F8-AF71-31192203396C}&quot;/&gt;&lt;isInvalidForFieldText val=&quot;0&quot;/&gt;&lt;Image&gt;&lt;filename val=&quot;C:\Users\mildrenc\AppData\Local\Temp\CP51365375872Session\CPTrustFolder51365375872\PPTImport51366704907\data\asimages\{D82D6D4D-4394-48F8-AF71-31192203396C}_30.png&quot;/&gt;&lt;left val=&quot;4&quot;/&gt;&lt;top val=&quot;136&quot;/&gt;&lt;width val=&quot;372&quot;/&gt;&lt;height val=&quot;573&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6&quot;/&gt;&lt;lineCharCount val=&quot;68&quot;/&gt;&lt;lineCharCount val=&quot;1&quot;/&gt;&lt;lineCharCount val=&quot;65&quot;/&gt;&lt;lineCharCount val=&quot;12&quot;/&gt;&lt;lineCharCount val=&quot;1&quot;/&gt;&lt;lineCharCount val=&quot;69&quot;/&gt;&lt;lineCharCount val=&quot;72&quot;/&gt;&lt;lineCharCount val=&quot;32&quot;/&gt;&lt;lineCharCount val=&quot;1&quot;/&gt;&lt;lineCharCount val=&quot;65&quot;/&gt;&lt;lineCharCount val=&quot;8&quot;/&gt;&lt;lineCharCount val=&quot;1&quot;/&gt;&lt;lineCharCount val=&quot;73&quot;/&gt;&lt;lineCharCount val=&quot;19&quot;/&gt;&lt;/TableIndex&gt;&lt;/ShapeTextInfo&gt;"/>
  <p:tag name="HTML_SHAPEINFO" val="&lt;ThreeDShapeInfo&gt;&lt;uuid val=&quot;{948D10B7-3850-41D2-80BC-3B6681F35BF8}&quot;/&gt;&lt;isInvalidForFieldText val=&quot;0&quot;/&gt;&lt;Image&gt;&lt;filename val=&quot;C:\Users\mildrenc\AppData\Local\Temp\CP51365375872Session\CPTrustFolder51365375872\PPTImport51366704907\data\asimages\{948D10B7-3850-41D2-80BC-3B6681F35BF8}_31.png&quot;/&gt;&lt;left val=&quot;12&quot;/&gt;&lt;top val=&quot;130&quot;/&gt;&lt;width val=&quot;930&quot;/&gt;&lt;height val=&quot;59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2&quot;/&gt;&lt;/TableIndex&gt;&lt;/ShapeTextInfo&gt;"/>
  <p:tag name="HTML_SHAPEINFO" val="&lt;ThreeDShapeInfo&gt;&lt;uuid val=&quot;{CA747813-5F02-4B28-9C01-E6185069655D}&quot;/&gt;&lt;isInvalidForFieldText val=&quot;0&quot;/&gt;&lt;Image&gt;&lt;filename val=&quot;C:\Users\mildrenc\AppData\Local\Temp\CP51365375872Session\CPTrustFolder51365375872\PPTImport51366704907\data\asimages\{CA747813-5F02-4B28-9C01-E6185069655D}_31.png&quot;/&gt;&lt;left val=&quot;384&quot;/&gt;&lt;top val=&quot;-7&quot;/&gt;&lt;width val=&quot;558&quot;/&gt;&lt;height val=&quot;124&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28&quot;/&gt;&lt;/TableIndex&gt;&lt;/ShapeTextInfo&gt;"/>
  <p:tag name="HTML_SHAPEINFO" val="&lt;ThreeDShapeInfo&gt;&lt;uuid val=&quot;{13D46901-12CA-4450-A34B-093475125EEC}&quot;/&gt;&lt;isInvalidForFieldText val=&quot;0&quot;/&gt;&lt;Image&gt;&lt;filename val=&quot;C:\Users\mildrenc\AppData\Local\Temp\CP51365375872Session\CPTrustFolder51365375872\PPTImport51366704907\data\asimages\{13D46901-12CA-4450-A34B-093475125EEC}_32.png&quot;/&gt;&lt;left val=&quot;384&quot;/&gt;&lt;top val=&quot;-4&quot;/&gt;&lt;width val=&quot;557&quot;/&gt;&lt;height val=&quot;11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6&quot;/&gt;&lt;lineCharCount val=&quot;54&quot;/&gt;&lt;lineCharCount val=&quot;13&quot;/&gt;&lt;lineCharCount val=&quot;55&quot;/&gt;&lt;lineCharCount val=&quot;15&quot;/&gt;&lt;lineCharCount val=&quot;32&quot;/&gt;&lt;lineCharCount val=&quot;33&quot;/&gt;&lt;lineCharCount val=&quot;41&quot;/&gt;&lt;lineCharCount val=&quot;35&quot;/&gt;&lt;lineCharCount val=&quot;42&quot;/&gt;&lt;lineCharCount val=&quot;51&quot;/&gt;&lt;lineCharCount val=&quot;22&quot;/&gt;&lt;lineCharCount val=&quot;1&quot;/&gt;&lt;/TableIndex&gt;&lt;/ShapeTextInfo&gt;"/>
  <p:tag name="HTML_SHAPEINFO" val="&lt;TextEffect&gt;&lt;Image&gt;&lt;filename val=&quot;C:\Users\mildrenc\AppData\Local\Temp\CP51365375872Session\CPTrustFolder51365375872\PPTImport51366704907\data\asimages\{64BD64EF-9C99-4398-B9DD-AB7A4D843D74}_1.png_crop.png&quot;/&gt;&lt;left val=&quot;28&quot;/&gt;&lt;top val=&quot;153&quot;/&gt;&lt;width val=&quot;861&quot;/&gt;&lt;height val=&quot;138&quot;/&gt;&lt;hasText val=&quot;1&quot;/&gt;&lt;paraId val=&quot;1&quot;/&gt;&lt;/Image&gt;&lt;Image&gt;&lt;filename val=&quot;C:\Users\mildrenc\AppData\Local\Temp\CP51365375872Session\CPTrustFolder51365375872\PPTImport51366704907\data\asimages\{B070FD95-42D5-447E-AD06-8B15CD84D20D}_1.png_crop.png&quot;/&gt;&lt;left val=&quot;28&quot;/&gt;&lt;top val=&quot;315&quot;/&gt;&lt;width val=&quot;709&quot;/&gt;&lt;height val=&quot;68&quot;/&gt;&lt;hasText val=&quot;1&quot;/&gt;&lt;paraId val=&quot;2&quot;/&gt;&lt;/Image&gt;&lt;Image&gt;&lt;filename val=&quot;C:\Users\mildrenc\AppData\Local\Temp\CP51365375872Session\CPTrustFolder51365375872\PPTImport51366704907\data\asimages\{54994AE5-A925-4915-AFDC-FA0021FE11BA}_1.png_crop.png&quot;/&gt;&lt;left val=&quot;30&quot;/&gt;&lt;top val=&quot;399&quot;/&gt;&lt;width val=&quot;472&quot;/&gt;&lt;height val=&quot;23&quot;/&gt;&lt;hasText val=&quot;1&quot;/&gt;&lt;paraId val=&quot;3&quot;/&gt;&lt;/Image&gt;&lt;Image&gt;&lt;filename val=&quot;C:\Users\mildrenc\AppData\Local\Temp\CP51365375872Session\CPTrustFolder51365375872\PPTImport51366704907\data\asimages\{177CEC98-D93E-4399-A2D7-17567A01C9BC}_1.png_crop.png&quot;/&gt;&lt;left val=&quot;76&quot;/&gt;&lt;top val=&quot;445&quot;/&gt;&lt;width val=&quot;484&quot;/&gt;&lt;height val=&quot;29&quot;/&gt;&lt;hasText val=&quot;1&quot;/&gt;&lt;paraId val=&quot;4&quot;/&gt;&lt;/Image&gt;&lt;Image&gt;&lt;filename val=&quot;C:\Users\mildrenc\AppData\Local\Temp\CP51365375872Session\CPTrustFolder51365375872\PPTImport51366704907\data\asimages\{6373C111-C8BF-47E2-B880-23819822677B}_1.png_crop.png&quot;/&gt;&lt;left val=&quot;76&quot;/&gt;&lt;top val=&quot;491&quot;/&gt;&lt;width val=&quot;550&quot;/&gt;&lt;height val=&quot;29&quot;/&gt;&lt;hasText val=&quot;1&quot;/&gt;&lt;paraId val=&quot;5&quot;/&gt;&lt;/Image&gt;&lt;Image&gt;&lt;filename val=&quot;C:\Users\mildrenc\AppData\Local\Temp\CP51365375872Session\CPTrustFolder51365375872\PPTImport51366704907\data\asimages\{E8F4F351-16B3-496B-9835-7B3C6701C470}_1.png_crop.png&quot;/&gt;&lt;left val=&quot;76&quot;/&gt;&lt;top val=&quot;538&quot;/&gt;&lt;width val=&quot;475&quot;/&gt;&lt;height val=&quot;29&quot;/&gt;&lt;hasText val=&quot;1&quot;/&gt;&lt;paraId val=&quot;6&quot;/&gt;&lt;/Image&gt;&lt;Image&gt;&lt;filename val=&quot;C:\Users\mildrenc\AppData\Local\Temp\CP51365375872Session\CPTrustFolder51365375872\PPTImport51366704907\data\asimages\{354A1A0E-3CC9-4C41-98AA-A98D9F1696FA}_1.png_crop.png&quot;/&gt;&lt;left val=&quot;76&quot;/&gt;&lt;top val=&quot;584&quot;/&gt;&lt;width val=&quot;613&quot;/&gt;&lt;height val=&quot;29&quot;/&gt;&lt;hasText val=&quot;1&quot;/&gt;&lt;paraId val=&quot;7&quot;/&gt;&lt;/Image&gt;&lt;Image&gt;&lt;filename val=&quot;C:\Users\mildrenc\AppData\Local\Temp\CP51365375872Session\CPTrustFolder51365375872\PPTImport51366704907\data\asimages\{4645CECF-FAE9-4546-8E43-395AFE606358}_1.png_crop.png&quot;/&gt;&lt;left val=&quot;76&quot;/&gt;&lt;top val=&quot;630&quot;/&gt;&lt;width val=&quot;725&quot;/&gt;&lt;height val=&quot;68&quot;/&gt;&lt;hasText val=&quot;1&quot;/&gt;&lt;paraId val=&quot;8&quot;/&gt;&lt;/Image&gt;&lt;Image&gt;&lt;filename val=&quot;C:\Users\mildrenc\AppData\Local\Temp\CP51365375872Session\CPTrustFolder51365375872\PPTImport51366704907\data\asimages\{E5442CFC-24A6-4AB2-9B0C-07860397C371}_1.png_crop.png&quot;/&gt;&lt;left val=&quot;934&quot;/&gt;&lt;top val=&quot;719&quot;/&gt;&lt;width val=&quot;0&quot;/&gt;&lt;height val=&quot;0&quot;/&gt;&lt;hasText val=&quot;1&quot;/&gt;&lt;paraId val=&quot;9&quot;/&gt;&lt;/Image&gt;&lt;/TextEffect&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8F0946FB-DE2B-476A-93CE-9203DBC08857}&quot;/&gt;&lt;isInvalidForFieldText val=&quot;0&quot;/&gt;&lt;Image&gt;&lt;filename val=&quot;C:\Users\mildrenc\AppData\Local\Temp\CP51365375872Session\CPTrustFolder51365375872\PPTImport51366704907\data\asimages\{8F0946FB-DE2B-476A-93CE-9203DBC08857}_33.png&quot;/&gt;&lt;left val=&quot;384&quot;/&gt;&lt;top val=&quot;19&quot;/&gt;&lt;width val=&quot;565&quot;/&gt;&lt;height val=&quot;81&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3&quot;/&gt;&lt;lineCharCount val=&quot;46&quot;/&gt;&lt;lineCharCount val=&quot;1&quot;/&gt;&lt;lineCharCount val=&quot;40&quot;/&gt;&lt;lineCharCount val=&quot;1&quot;/&gt;&lt;lineCharCount val=&quot;58&quot;/&gt;&lt;lineCharCount val=&quot;40&quot;/&gt;&lt;lineCharCount val=&quot;1&quot;/&gt;&lt;lineCharCount val=&quot;41&quot;/&gt;&lt;lineCharCount val=&quot;1&quot;/&gt;&lt;lineCharCount val=&quot;55&quot;/&gt;&lt;lineCharCount val=&quot;53&quot;/&gt;&lt;lineCharCount val=&quot;1&quot;/&gt;&lt;lineCharCount val=&quot;1&quot;/&gt;&lt;/TableIndex&gt;&lt;/ShapeTextInfo&gt;"/>
  <p:tag name="HTML_SHAPEINFO" val="&lt;TextEffect&gt;&lt;Image&gt;&lt;filename val=&quot;C:\Users\mildrenc\AppData\Local\Temp\CP51365375872Session\CPTrustFolder51365375872\PPTImport51366704907\data\asimages\{A6DBEA35-0537-4E09-AED1-1667C4A17EBC}_1.png_crop.png&quot;/&gt;&lt;left val=&quot;28&quot;/&gt;&lt;top val=&quot;160&quot;/&gt;&lt;width val=&quot;855&quot;/&gt;&lt;height val=&quot;68&quot;/&gt;&lt;hasText val=&quot;1&quot;/&gt;&lt;paraId val=&quot;1&quot;/&gt;&lt;/Image&gt;&lt;Image&gt;&lt;filename val=&quot;C:\Users\mildrenc\AppData\Local\Temp\CP51365375872Session\CPTrustFolder51365375872\PPTImport51366704907\data\asimages\{A4CA1103-6002-49BA-971F-29686E1577CB}_1.png_crop.png&quot;/&gt;&lt;left val=&quot;941&quot;/&gt;&lt;top val=&quot;696&quot;/&gt;&lt;width val=&quot;0&quot;/&gt;&lt;height val=&quot;0&quot;/&gt;&lt;hasText val=&quot;1&quot;/&gt;&lt;paraId val=&quot;2&quot;/&gt;&lt;/Image&gt;&lt;Image&gt;&lt;filename val=&quot;C:\Users\mildrenc\AppData\Local\Temp\CP51365375872Session\CPTrustFolder51365375872\PPTImport51366704907\data\asimages\{CA87D776-BE4F-418E-9229-AB5E326208B6}_1.png_crop.png&quot;/&gt;&lt;left val=&quot;30&quot;/&gt;&lt;top val=&quot;291&quot;/&gt;&lt;width val=&quot;585&quot;/&gt;&lt;height val=&quot;29&quot;/&gt;&lt;hasText val=&quot;1&quot;/&gt;&lt;paraId val=&quot;3&quot;/&gt;&lt;/Image&gt;&lt;Image&gt;&lt;filename val=&quot;C:\Users\mildrenc\AppData\Local\Temp\CP51365375872Session\CPTrustFolder51365375872\PPTImport51366704907\data\asimages\{825EAAE3-694B-45C3-90F2-B34ABDB8E227}_1.png_crop.png&quot;/&gt;&lt;left val=&quot;941&quot;/&gt;&lt;top val=&quot;696&quot;/&gt;&lt;width val=&quot;0&quot;/&gt;&lt;height val=&quot;0&quot;/&gt;&lt;hasText val=&quot;1&quot;/&gt;&lt;paraId val=&quot;4&quot;/&gt;&lt;/Image&gt;&lt;Image&gt;&lt;filename val=&quot;C:\Users\mildrenc\AppData\Local\Temp\CP51365375872Session\CPTrustFolder51365375872\PPTImport51366704907\data\asimages\{73BFC031-E8E8-43A8-A226-1D6B5A75757F}_1.png_crop.png&quot;/&gt;&lt;left val=&quot;30&quot;/&gt;&lt;top val=&quot;384&quot;/&gt;&lt;width val=&quot;853&quot;/&gt;&lt;height val=&quot;68&quot;/&gt;&lt;hasText val=&quot;1&quot;/&gt;&lt;paraId val=&quot;5&quot;/&gt;&lt;/Image&gt;&lt;Image&gt;&lt;filename val=&quot;C:\Users\mildrenc\AppData\Local\Temp\CP51365375872Session\CPTrustFolder51365375872\PPTImport51366704907\data\asimages\{9ED76E93-5689-46DF-967F-4B39F0EC48FF}_1.png_crop.png&quot;/&gt;&lt;left val=&quot;941&quot;/&gt;&lt;top val=&quot;696&quot;/&gt;&lt;width val=&quot;0&quot;/&gt;&lt;height val=&quot;0&quot;/&gt;&lt;hasText val=&quot;1&quot;/&gt;&lt;paraId val=&quot;6&quot;/&gt;&lt;/Image&gt;&lt;Image&gt;&lt;filename val=&quot;C:\Users\mildrenc\AppData\Local\Temp\CP51365375872Session\CPTrustFolder51365375872\PPTImport51366704907\data\asimages\{DAAE46DA-CDE3-4C3B-8DE0-8E8C73C00433}_1.png_crop.png&quot;/&gt;&lt;left val=&quot;30&quot;/&gt;&lt;top val=&quot;514&quot;/&gt;&lt;width val=&quot;617&quot;/&gt;&lt;height val=&quot;29&quot;/&gt;&lt;hasText val=&quot;1&quot;/&gt;&lt;paraId val=&quot;7&quot;/&gt;&lt;/Image&gt;&lt;Image&gt;&lt;filename val=&quot;C:\Users\mildrenc\AppData\Local\Temp\CP51365375872Session\CPTrustFolder51365375872\PPTImport51366704907\data\asimages\{E2A101BA-8AA2-4A70-8129-73EA2EBE2F50}_1.png_crop.png&quot;/&gt;&lt;left val=&quot;941&quot;/&gt;&lt;top val=&quot;696&quot;/&gt;&lt;width val=&quot;0&quot;/&gt;&lt;height val=&quot;0&quot;/&gt;&lt;hasText val=&quot;1&quot;/&gt;&lt;paraId val=&quot;8&quot;/&gt;&lt;/Image&gt;&lt;Image&gt;&lt;filename val=&quot;C:\Users\mildrenc\AppData\Local\Temp\CP51365375872Session\CPTrustFolder51365375872\PPTImport51366704907\data\asimages\{C4FCA7CA-A88A-4B35-AF54-4D783C2A03F3}_1.png_crop.png&quot;/&gt;&lt;left val=&quot;30&quot;/&gt;&lt;top val=&quot;607&quot;/&gt;&lt;width val=&quot;803&quot;/&gt;&lt;height val=&quot;67&quot;/&gt;&lt;hasText val=&quot;1&quot;/&gt;&lt;paraId val=&quot;9&quot;/&gt;&lt;/Image&gt;&lt;Image&gt;&lt;filename val=&quot;C:\Users\mildrenc\AppData\Local\Temp\CP51365375872Session\CPTrustFolder51365375872\PPTImport51366704907\data\asimages\{E62A5960-6F13-44A8-80B9-BFE3072CC3D7}_1.png_crop.png&quot;/&gt;&lt;left val=&quot;941&quot;/&gt;&lt;top val=&quot;696&quot;/&gt;&lt;width val=&quot;0&quot;/&gt;&lt;height val=&quot;0&quot;/&gt;&lt;hasText val=&quot;1&quot;/&gt;&lt;paraId val=&quot;10&quot;/&gt;&lt;/Image&gt;&lt;Image&gt;&lt;filename val=&quot;C:\Users\mildrenc\AppData\Local\Temp\CP51365375872Session\CPTrustFolder51365375872\PPTImport51366704907\data\asimages\{A7B3D6B8-CF64-4740-B9FF-95C0CB8FB39B}_1.png_crop.png&quot;/&gt;&lt;left val=&quot;941&quot;/&gt;&lt;top val=&quot;696&quot;/&gt;&lt;width val=&quot;0&quot;/&gt;&lt;height val=&quot;0&quot;/&gt;&lt;hasText val=&quot;1&quot;/&gt;&lt;paraId val=&quot;11&quot;/&gt;&lt;/Image&gt;&lt;/TextEffect&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3871F4EB-3821-4B41-A792-7025C32717F8}&quot;/&gt;&lt;isInvalidForFieldText val=&quot;0&quot;/&gt;&lt;Image&gt;&lt;filename val=&quot;C:\Users\mildrenc\AppData\Local\Temp\CP51365375872Session\CPTrustFolder51365375872\PPTImport51366704907\data\asimages\{3871F4EB-3821-4B41-A792-7025C32717F8}_34.png&quot;/&gt;&lt;left val=&quot;384&quot;/&gt;&lt;top val=&quot;15&quot;/&gt;&lt;width val=&quot;563&quot;/&gt;&lt;height val=&quot;7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1&quot;/&gt;&lt;lineCharCount val=&quot;20&quot;/&gt;&lt;lineCharCount val=&quot;40&quot;/&gt;&lt;lineCharCount val=&quot;45&quot;/&gt;&lt;lineCharCount val=&quot;47&quot;/&gt;&lt;lineCharCount val=&quot;37&quot;/&gt;&lt;lineCharCount val=&quot;7&quot;/&gt;&lt;/TableIndex&gt;&lt;/ShapeTextInfo&gt;"/>
  <p:tag name="HTML_SHAPEINFO" val="&lt;ThreeDShapeInfo&gt;&lt;uuid val=&quot;{58A2ED15-B421-4ABC-97C1-99ED2E815F47}&quot;/&gt;&lt;isInvalidForFieldText val=&quot;0&quot;/&gt;&lt;Image&gt;&lt;filename val=&quot;C:\Users\mildrenc\AppData\Local\Temp\CP51365375872Session\CPTrustFolder51365375872\PPTImport51366704907\data\asimages\{58A2ED15-B421-4ABC-97C1-99ED2E815F47}_34.png&quot;/&gt;&lt;left val=&quot;4&quot;/&gt;&lt;top val=&quot;184&quot;/&gt;&lt;width val=&quot;938&quot;/&gt;&lt;height val=&quot;51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34&quot;/&gt;&lt;/TableIndex&gt;&lt;/ShapeTextInfo&gt;"/>
  <p:tag name="HTML_SHAPEINFO" val="&lt;ThreeDShapeInfo&gt;&lt;uuid val=&quot;{17345D49-2DA9-496B-AF2C-688CD0C7375B}&quot;/&gt;&lt;isInvalidForFieldText val=&quot;0&quot;/&gt;&lt;Image&gt;&lt;filename val=&quot;C:\Users\mildrenc\AppData\Local\Temp\CP51365375872Session\CPTrustFolder51365375872\PPTImport51366704907\data\asimages\{17345D49-2DA9-496B-AF2C-688CD0C7375B}_35.png&quot;/&gt;&lt;left val=&quot;379&quot;/&gt;&lt;top val=&quot;0&quot;/&gt;&lt;width val=&quot;571&quot;/&gt;&lt;height val=&quot;107&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8&quot;/&gt;&lt;lineCharCount val=&quot;32&quot;/&gt;&lt;lineCharCount val=&quot;29&quot;/&gt;&lt;lineCharCount val=&quot;46&quot;/&gt;&lt;lineCharCount val=&quot;47&quot;/&gt;&lt;lineCharCount val=&quot;8&quot;/&gt;&lt;lineCharCount val=&quot;47&quot;/&gt;&lt;lineCharCount val=&quot;43&quot;/&gt;&lt;lineCharCount val=&quot;8&quot;/&gt;&lt;/TableIndex&gt;&lt;/ShapeTextInfo&gt;"/>
  <p:tag name="HTML_SHAPEINFO" val="&lt;TextEffect&gt;&lt;Image&gt;&lt;filename val=&quot;C:\Users\mildrenc\AppData\Local\Temp\CP51365375872Session\CPTrustFolder51365375872\PPTImport51366704907\data\asimages\{08E81DD7-E5B9-4DDC-AA88-E7E389A1AB6A}_1.png_crop.png&quot;/&gt;&lt;left val=&quot;32&quot;/&gt;&lt;top val=&quot;163&quot;/&gt;&lt;width val=&quot;377&quot;/&gt;&lt;height val=&quot;31&quot;/&gt;&lt;hasText val=&quot;1&quot;/&gt;&lt;paraId val=&quot;1&quot;/&gt;&lt;/Image&gt;&lt;Image&gt;&lt;filename val=&quot;C:\Users\mildrenc\AppData\Local\Temp\CP51365375872Session\CPTrustFolder51365375872\PPTImport51366704907\data\asimages\{429DBEC3-A546-4C28-8D58-55CB41FC6BE7}_1.png_crop.png&quot;/&gt;&lt;left val=&quot;78&quot;/&gt;&lt;top val=&quot;223&quot;/&gt;&lt;width val=&quot;545&quot;/&gt;&lt;height val=&quot;34&quot;/&gt;&lt;hasText val=&quot;1&quot;/&gt;&lt;paraId val=&quot;2&quot;/&gt;&lt;/Image&gt;&lt;Image&gt;&lt;filename val=&quot;C:\Users\mildrenc\AppData\Local\Temp\CP51365375872Session\CPTrustFolder51365375872\PPTImport51366704907\data\asimages\{52519725-6AB3-4937-9054-6F720FE664FF}_1.png_crop.png&quot;/&gt;&lt;left val=&quot;78&quot;/&gt;&lt;top val=&quot;276&quot;/&gt;&lt;width val=&quot;449&quot;/&gt;&lt;height val=&quot;27&quot;/&gt;&lt;hasText val=&quot;1&quot;/&gt;&lt;paraId val=&quot;3&quot;/&gt;&lt;/Image&gt;&lt;Image&gt;&lt;filename val=&quot;C:\Users\mildrenc\AppData\Local\Temp\CP51365375872Session\CPTrustFolder51365375872\PPTImport51366704907\data\asimages\{EEE25B7F-F9A4-4F0C-889D-3AE73E5811A7}_1.png_crop.png&quot;/&gt;&lt;left val=&quot;78&quot;/&gt;&lt;top val=&quot;330&quot;/&gt;&lt;width val=&quot;753&quot;/&gt;&lt;height val=&quot;34&quot;/&gt;&lt;hasText val=&quot;1&quot;/&gt;&lt;paraId val=&quot;4&quot;/&gt;&lt;/Image&gt;&lt;Image&gt;&lt;filename val=&quot;C:\Users\mildrenc\AppData\Local\Temp\CP51365375872Session\CPTrustFolder51365375872\PPTImport51366704907\data\asimages\{B7728C2F-F6F9-41A8-9D98-8D40232C4EDA}_1.png_crop.png&quot;/&gt;&lt;left val=&quot;78&quot;/&gt;&lt;top val=&quot;383&quot;/&gt;&lt;width val=&quot;789&quot;/&gt;&lt;height val=&quot;72&quot;/&gt;&lt;hasText val=&quot;1&quot;/&gt;&lt;paraId val=&quot;5&quot;/&gt;&lt;/Image&gt;&lt;Image&gt;&lt;filename val=&quot;C:\Users\mildrenc\AppData\Local\Temp\CP51365375872Session\CPTrustFolder51365375872\PPTImport51366704907\data\asimages\{0B0BCD31-EEF1-455D-A806-2AF55518A8B2}_1.png_crop.png&quot;/&gt;&lt;left val=&quot;32&quot;/&gt;&lt;top val=&quot;485&quot;/&gt;&lt;width val=&quot;844&quot;/&gt;&lt;height val=&quot;133&quot;/&gt;&lt;hasText val=&quot;1&quot;/&gt;&lt;paraId val=&quot;6&quot;/&gt;&lt;/Image&gt;&lt;/TextEffec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C5B3B737-2F3A-49BC-AE18-1882BE8AC38F}&quot;/&gt;&lt;isInvalidForFieldText val=&quot;0&quot;/&gt;&lt;Image&gt;&lt;filename val=&quot;C:\Users\mildrenc\AppData\Local\Temp\CP51365375872Session\CPTrustFolder51365375872\PPTImport51366704907\data\asimages\{C5B3B737-2F3A-49BC-AE18-1882BE8AC38F}_36.png&quot;/&gt;&lt;left val=&quot;387&quot;/&gt;&lt;top val=&quot;20&quot;/&gt;&lt;width val=&quot;555&quot;/&gt;&lt;height val=&quot;68&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quot;/&gt;&lt;lineCharCount val=&quot;60&quot;/&gt;&lt;lineCharCount val=&quot;60&quot;/&gt;&lt;lineCharCount val=&quot;8&quot;/&gt;&lt;lineCharCount val=&quot;1&quot;/&gt;&lt;lineCharCount val=&quot;57&quot;/&gt;&lt;lineCharCount val=&quot;61&quot;/&gt;&lt;lineCharCount val=&quot;1&quot;/&gt;&lt;lineCharCount val=&quot;64&quot;/&gt;&lt;lineCharCount val=&quot;43&quot;/&gt;&lt;/TableIndex&gt;&lt;/ShapeTextInfo&gt;"/>
  <p:tag name="HTML_SHAPEINFO" val="&lt;ThreeDShapeInfo&gt;&lt;uuid val=&quot;{430E694A-07BF-418F-9E2D-BE7A8473D061}&quot;/&gt;&lt;isInvalidForFieldText val=&quot;0&quot;/&gt;&lt;Image&gt;&lt;filename val=&quot;C:\Users\mildrenc\AppData\Local\Temp\CP51365375872Session\CPTrustFolder51365375872\PPTImport51366704907\data\asimages\{430E694A-07BF-418F-9E2D-BE7A8473D061}_36.png&quot;/&gt;&lt;left val=&quot;8&quot;/&gt;&lt;top val=&quot;144&quot;/&gt;&lt;width val=&quot;933&quot;/&gt;&lt;height val=&quot;550&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0C6C8D34-0CB7-4CEF-B22B-F2CF30DC8C84}&quot;/&gt;&lt;isInvalidForFieldText val=&quot;0&quot;/&gt;&lt;Image&gt;&lt;filename val=&quot;C:\Users\mildrenc\AppData\Local\Temp\CP51365375872Session\CPTrustFolder51365375872\PPTImport51366704907\data\asimages\{0C6C8D34-0CB7-4CEF-B22B-F2CF30DC8C84}_37.png&quot;/&gt;&lt;left val=&quot;384&quot;/&gt;&lt;top val=&quot;15&quot;/&gt;&lt;width val=&quot;558&quot;/&gt;&lt;height val=&quot;7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9&quot;/&gt;&lt;lineCharCount val=&quot;1&quot;/&gt;&lt;lineCharCount val=&quot;10&quot;/&gt;&lt;lineCharCount val=&quot;12&quot;/&gt;&lt;lineCharCount val=&quot;11&quot;/&gt;&lt;lineCharCount val=&quot;16&quot;/&gt;&lt;lineCharCount val=&quot;3&quot;/&gt;&lt;lineCharCount val=&quot;12&quot;/&gt;&lt;lineCharCount val=&quot;10&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 name="HTML_SHAPEINFO" val="&lt;ThreeDShapeInfo&gt;&lt;uuid val=&quot;{FD59F3CD-FCED-465D-9EC1-51B6ADC4E64D}&quot;/&gt;&lt;isInvalidForFieldText val=&quot;0&quot;/&gt;&lt;Image&gt;&lt;filename val=&quot;C:\Users\mildrenc\AppData\Local\Temp\CP51365375872Session\CPTrustFolder51365375872\PPTImport51366704907\data\asimages\{FD59F3CD-FCED-465D-9EC1-51B6ADC4E64D}_37.png&quot;/&gt;&lt;left val=&quot;12&quot;/&gt;&lt;top val=&quot;144&quot;/&gt;&lt;width val=&quot;929&quot;/&gt;&lt;height val=&quot;54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3931940-2B10-4DFA-B41A-46170CAE1636}&quot;/&gt;&lt;isInvalidForFieldText val=&quot;0&quot;/&gt;&lt;Image&gt;&lt;filename val=&quot;C:\Users\mildrenc\AppData\Local\Temp\CP51365375872Session\CPTrustFolder51365375872\PPTImport51366704907\data\asimages\{93931940-2B10-4DFA-B41A-46170CAE1636}_38.png&quot;/&gt;&lt;left val=&quot;384&quot;/&gt;&lt;top val=&quot;15&quot;/&gt;&lt;width val=&quot;558&quot;/&gt;&lt;height val=&quot;79&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5&quot;/&gt;&lt;lineCharCount val=&quot;2&quot;/&gt;&lt;lineCharCount val=&quot;17&quot;/&gt;&lt;lineCharCount val=&quot;25&quot;/&gt;&lt;lineCharCount val=&quot;36&quot;/&gt;&lt;lineCharCount val=&quot;32&quot;/&gt;&lt;lineCharCount val=&quot;64&quot;/&gt;&lt;lineCharCount val=&quot;1&quot;/&gt;&lt;lineCharCount val=&quot;1&quot;/&gt;&lt;lineCharCount val=&quot;1&quot;/&gt;&lt;lineCharCount val=&quot;1&quot;/&gt;&lt;lineCharCount val=&quot;1&quot;/&gt;&lt;lineCharCount val=&quot;1&quot;/&gt;&lt;/TableIndex&gt;&lt;/ShapeTextInfo&gt;"/>
  <p:tag name="HTML_SHAPEINFO" val="&lt;ThreeDShapeInfo&gt;&lt;uuid val=&quot;{F502E60B-59E5-409C-8B41-FCE242086138}&quot;/&gt;&lt;isInvalidForFieldText val=&quot;0&quot;/&gt;&lt;Image&gt;&lt;filename val=&quot;C:\Users\mildrenc\AppData\Local\Temp\CP51365375872Session\CPTrustFolder51365375872\PPTImport51366704907\data\asimages\{F502E60B-59E5-409C-8B41-FCE242086138}_38.png&quot;/&gt;&lt;left val=&quot;12&quot;/&gt;&lt;top val=&quot;144&quot;/&gt;&lt;width val=&quot;929&quot;/&gt;&lt;height val=&quot;54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85EE319A-87BF-41F9-B110-6D6B9C7A0C27}&quot;/&gt;&lt;isInvalidForFieldText val=&quot;0&quot;/&gt;&lt;Image&gt;&lt;filename val=&quot;C:\Users\mildrenc\AppData\Local\Temp\CP51365375872Session\CPTrustFolder51365375872\PPTImport51366704907\data\asimages\{85EE319A-87BF-41F9-B110-6D6B9C7A0C27}_39.png&quot;/&gt;&lt;left val=&quot;384&quot;/&gt;&lt;top val=&quot;4&quot;/&gt;&lt;width val=&quot;558&quot;/&gt;&lt;height val=&quot;92&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8&quot;/&gt;&lt;lineCharCount val=&quot;1&quot;/&gt;&lt;lineCharCount val=&quot;20&quot;/&gt;&lt;lineCharCount val=&quot;19&quot;/&gt;&lt;lineCharCount val=&quot;19&quot;/&gt;&lt;lineCharCount val=&quot;36&quot;/&gt;&lt;lineCharCount val=&quot;32&quot;/&gt;&lt;/TableIndex&gt;&lt;/ShapeTextInfo&gt;"/>
  <p:tag name="HTML_SHAPEINFO" val="&lt;ThreeDShapeInfo&gt;&lt;uuid val=&quot;{AE585CD6-CEF4-4C0D-878D-6D66DEB3E133}&quot;/&gt;&lt;isInvalidForFieldText val=&quot;0&quot;/&gt;&lt;Image&gt;&lt;filename val=&quot;C:\Users\mildrenc\AppData\Local\Temp\CP51365375872Session\CPTrustFolder51365375872\PPTImport51366704907\data\asimages\{AE585CD6-CEF4-4C0D-878D-6D66DEB3E133}_39.png&quot;/&gt;&lt;left val=&quot;12&quot;/&gt;&lt;top val=&quot;144&quot;/&gt;&lt;width val=&quot;929&quot;/&gt;&lt;height val=&quot;54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70DC3FE-BC35-4EC8-984D-A7A9EB8E30BE}&quot;/&gt;&lt;isInvalidForFieldText val=&quot;0&quot;/&gt;&lt;Image&gt;&lt;filename val=&quot;C:\Users\mildrenc\AppData\Local\Temp\CP51365375872Session\CPTrustFolder51365375872\PPTImport51366704907\data\asimages\{370DC3FE-BC35-4EC8-984D-A7A9EB8E30BE}_40.png&quot;/&gt;&lt;left val=&quot;384&quot;/&gt;&lt;top val=&quot;15&quot;/&gt;&lt;width val=&quot;558&quot;/&gt;&lt;height val=&quot;79&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quot;/&gt;&lt;lineCharCount val=&quot;55&quot;/&gt;&lt;lineCharCount val=&quot;1&quot;/&gt;&lt;lineCharCount val=&quot;19&quot;/&gt;&lt;lineCharCount val=&quot;24&quot;/&gt;&lt;lineCharCount val=&quot;14&quot;/&gt;&lt;lineCharCount val=&quot;12&quot;/&gt;&lt;lineCharCount val=&quot;30&quot;/&gt;&lt;lineCharCount val=&quot;1&quot;/&gt;&lt;lineCharCount val=&quot;1&quot;/&gt;&lt;lineCharCount val=&quot;1&quot;/&gt;&lt;lineCharCount val=&quot;1&quot;/&gt;&lt;lineCharCount val=&quot;1&quot;/&gt;&lt;/TableIndex&gt;&lt;/ShapeTextInfo&gt;"/>
  <p:tag name="HTML_SHAPEINFO" val="&lt;ThreeDShapeInfo&gt;&lt;uuid val=&quot;{E476D044-EBE1-44DD-B89E-1B3558825CAF}&quot;/&gt;&lt;isInvalidForFieldText val=&quot;0&quot;/&gt;&lt;Image&gt;&lt;filename val=&quot;C:\Users\mildrenc\AppData\Local\Temp\CP51365375872Session\CPTrustFolder51365375872\PPTImport51366704907\data\asimages\{E476D044-EBE1-44DD-B89E-1B3558825CAF}_40.png&quot;/&gt;&lt;left val=&quot;15&quot;/&gt;&lt;top val=&quot;148&quot;/&gt;&lt;width val=&quot;927&quot;/&gt;&lt;height val=&quot;546&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8&quot;/&gt;&lt;/TableIndex&gt;&lt;/ShapeTextInfo&gt;"/>
  <p:tag name="HTML_SHAPEINFO" val="&lt;ThreeDShapeInfo&gt;&lt;uuid val=&quot;{B962D699-6651-455F-907F-C453B5472568}&quot;/&gt;&lt;isInvalidForFieldText val=&quot;0&quot;/&gt;&lt;Image&gt;&lt;filename val=&quot;C:\Users\mildrenc\AppData\Local\Temp\CP51365375872Session\CPTrustFolder51365375872\PPTImport51366704907\data\asimages\{B962D699-6651-455F-907F-C453B5472568}_41.png&quot;/&gt;&lt;left val=&quot;384&quot;/&gt;&lt;top val=&quot;-7&quot;/&gt;&lt;width val=&quot;558&quot;/&gt;&lt;height val=&quot;124&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29&quot;/&gt;&lt;lineCharCount val=&quot;1&quot;/&gt;&lt;lineCharCount val=&quot;14&quot;/&gt;&lt;lineCharCount val=&quot;1&quot;/&gt;&lt;lineCharCount val=&quot;1&quot;/&gt;&lt;lineCharCount val=&quot;76&quot;/&gt;&lt;lineCharCount val=&quot;38&quot;/&gt;&lt;lineCharCount val=&quot;31&quot;/&gt;&lt;lineCharCount val=&quot;39&quot;/&gt;&lt;lineCharCount val=&quot;37&quot;/&gt;&lt;lineCharCount val=&quot;34&quot;/&gt;&lt;lineCharCount val=&quot;59&quot;/&gt;&lt;lineCharCount val=&quot;1&quot;/&gt;&lt;lineCharCount val=&quot;1&quot;/&gt;&lt;lineCharCount val=&quot;1&quot;/&gt;&lt;lineCharCount val=&quot;1&quot;/&gt;&lt;lineCharCount val=&quot;1&quot;/&gt;&lt;lineCharCount val=&quot;1&quot;/&gt;&lt;/TableIndex&gt;&lt;/ShapeTextInfo&gt;"/>
  <p:tag name="HTML_SHAPEINFO" val="&lt;ThreeDShapeInfo&gt;&lt;uuid val=&quot;{11165976-413A-44FA-9495-569239D789BF}&quot;/&gt;&lt;isInvalidForFieldText val=&quot;0&quot;/&gt;&lt;Image&gt;&lt;filename val=&quot;C:\Users\mildrenc\AppData\Local\Temp\CP51365375872Session\CPTrustFolder51365375872\PPTImport51366704907\data\asimages\{11165976-413A-44FA-9495-569239D789BF}_41.png&quot;/&gt;&lt;left val=&quot;12&quot;/&gt;&lt;top val=&quot;144&quot;/&gt;&lt;width val=&quot;930&quot;/&gt;&lt;height val=&quot;549&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2&quot;/&gt;&lt;/TableIndex&gt;&lt;/ShapeTextInfo&gt;"/>
  <p:tag name="HTML_SHAPEINFO" val="&lt;ThreeDShapeInfo&gt;&lt;uuid val=&quot;{F51448BC-D021-47F2-80A0-B5A9353C025A}&quot;/&gt;&lt;isInvalidForFieldText val=&quot;0&quot;/&gt;&lt;Image&gt;&lt;filename val=&quot;C:\Users\mildrenc\AppData\Local\Temp\CP51365375872Session\CPTrustFolder51365375872\PPTImport51366704907\data\asimages\{F51448BC-D021-47F2-80A0-B5A9353C025A}_42.png&quot;/&gt;&lt;left val=&quot;384&quot;/&gt;&lt;top val=&quot;-7&quot;/&gt;&lt;width val=&quot;558&quot;/&gt;&lt;height val=&quot;124&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1&quot;/&gt;&lt;lineCharCount val=&quot;1&quot;/&gt;&lt;lineCharCount val=&quot;14&quot;/&gt;&lt;lineCharCount val=&quot;1&quot;/&gt;&lt;lineCharCount val=&quot;1&quot;/&gt;&lt;lineCharCount val=&quot;77&quot;/&gt;&lt;lineCharCount val=&quot;34&quot;/&gt;&lt;lineCharCount val=&quot;37&quot;/&gt;&lt;lineCharCount val=&quot;68&quot;/&gt;&lt;lineCharCount val=&quot;29&quot;/&gt;&lt;lineCharCount val=&quot;1&quot;/&gt;&lt;lineCharCount val=&quot;1&quot;/&gt;&lt;lineCharCount val=&quot;1&quot;/&gt;&lt;lineCharCount val=&quot;1&quot;/&gt;&lt;lineCharCount val=&quot;1&quot;/&gt;&lt;/TableIndex&gt;&lt;/ShapeTextInfo&gt;"/>
  <p:tag name="HTML_SHAPEINFO" val="&lt;ThreeDShapeInfo&gt;&lt;uuid val=&quot;{19AA3418-5A83-411A-A758-E0D7BBE61C58}&quot;/&gt;&lt;isInvalidForFieldText val=&quot;0&quot;/&gt;&lt;Image&gt;&lt;filename val=&quot;C:\Users\mildrenc\AppData\Local\Temp\CP51365375872Session\CPTrustFolder51365375872\PPTImport51366704907\data\asimages\{19AA3418-5A83-411A-A758-E0D7BBE61C58}_42.png&quot;/&gt;&lt;left val=&quot;12&quot;/&gt;&lt;top val=&quot;144&quot;/&gt;&lt;width val=&quot;930&quot;/&gt;&lt;height val=&quot;549&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7&quot;/&gt;&lt;lineCharCount val=&quot;1&quot;/&gt;&lt;lineCharCount val=&quot;14&quot;/&gt;&lt;lineCharCount val=&quot;1&quot;/&gt;&lt;lineCharCount val=&quot;1&quot;/&gt;&lt;lineCharCount val=&quot;26&quot;/&gt;&lt;lineCharCount val=&quot;39&quot;/&gt;&lt;lineCharCount val=&quot;56&quot;/&gt;&lt;lineCharCount val=&quot;27&quot;/&gt;&lt;lineCharCount val=&quot;25&quot;/&gt;&lt;lineCharCount val=&quot;1&quot;/&gt;&lt;/TableIndex&gt;&lt;/ShapeTextInfo&gt;"/>
  <p:tag name="HTML_SHAPEINFO" val="&lt;ThreeDShapeInfo&gt;&lt;uuid val=&quot;{D3B9B61D-5A5A-44E8-9240-B112B394D041}&quot;/&gt;&lt;isInvalidForFieldText val=&quot;0&quot;/&gt;&lt;Image&gt;&lt;filename val=&quot;C:\Users\mildrenc\AppData\Local\Temp\CP51365375872Session\CPTrustFolder51365375872\PPTImport51366704907\data\asimages\{D3B9B61D-5A5A-44E8-9240-B112B394D041}_43.png&quot;/&gt;&lt;left val=&quot;12&quot;/&gt;&lt;top val=&quot;144&quot;/&gt;&lt;width val=&quot;930&quot;/&gt;&lt;height val=&quot;549&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4&quot;/&gt;&lt;/TableIndex&gt;&lt;/ShapeTextInfo&gt;"/>
  <p:tag name="HTML_SHAPEINFO" val="&lt;ThreeDShapeInfo&gt;&lt;uuid val=&quot;{63849739-7008-422B-B6FA-AEB6E1B3E08E}&quot;/&gt;&lt;isInvalidForFieldText val=&quot;0&quot;/&gt;&lt;Image&gt;&lt;filename val=&quot;C:\Users\mildrenc\AppData\Local\Temp\CP51365375872Session\CPTrustFolder51365375872\PPTImport51366704907\data\asimages\{63849739-7008-422B-B6FA-AEB6E1B3E08E}_43.png&quot;/&gt;&lt;left val=&quot;392&quot;/&gt;&lt;top val=&quot;-4&quot;/&gt;&lt;width val=&quot;558&quot;/&gt;&lt;height val=&quot;124&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16&quot;/&gt;&lt;lineCharCount val=&quot;1&quot;/&gt;&lt;lineCharCount val=&quot;1&quot;/&gt;&lt;lineCharCount val=&quot;1&quot;/&gt;&lt;lineCharCount val=&quot;62&quot;/&gt;&lt;lineCharCount val=&quot;14&quot;/&gt;&lt;/TableIndex&gt;&lt;/ShapeTextInfo&gt;"/>
  <p:tag name="HTML_SHAPEINFO" val="&lt;ThreeDShapeInfo&gt;&lt;uuid val=&quot;{3FC07521-9F5C-44C3-ABAE-49649298E98F}&quot;/&gt;&lt;isInvalidForFieldText val=&quot;0&quot;/&gt;&lt;Image&gt;&lt;filename val=&quot;C:\Users\mildrenc\AppData\Local\Temp\CP51365375872Session\CPTrustFolder51365375872\PPTImport51366704907\data\asimages\{3FC07521-9F5C-44C3-ABAE-49649298E98F}_44.png&quot;/&gt;&lt;left val=&quot;8&quot;/&gt;&lt;top val=&quot;148&quot;/&gt;&lt;width val=&quot;933&quot;/&gt;&lt;height val=&quot;546&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54B721AA-8806-4967-ABED-B80BB4E39BF1}&quot;/&gt;&lt;isInvalidForFieldText val=&quot;0&quot;/&gt;&lt;Image&gt;&lt;filename val=&quot;C:\Users\mildrenc\AppData\Local\Temp\CP51365375872Session\CPTrustFolder51365375872\PPTImport51366704907\data\asimages\{54B721AA-8806-4967-ABED-B80BB4E39BF1}_44.png&quot;/&gt;&lt;left val=&quot;384&quot;/&gt;&lt;top val=&quot;15&quot;/&gt;&lt;width val=&quot;558&quot;/&gt;&lt;height val=&quot;79&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AB041B11-F7F0-4115-AC69-0196B2FE59FE}&quot;/&gt;&lt;isInvalidForFieldText val=&quot;0&quot;/&gt;&lt;Image&gt;&lt;filename val=&quot;C:\Users\mildrenc\AppData\Local\Temp\CP51365375872Session\CPTrustFolder51365375872\PPTImport51366704907\data\asimages\{AB041B11-F7F0-4115-AC69-0196B2FE59FE}_45.png&quot;/&gt;&lt;left val=&quot;384&quot;/&gt;&lt;top val=&quot;15&quot;/&gt;&lt;width val=&quot;558&quot;/&gt;&lt;height val=&quot;79&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59&quot;/&gt;&lt;lineCharCount val=&quot;17&quot;/&gt;&lt;lineCharCount val=&quot;26&quot;/&gt;&lt;lineCharCount val=&quot;19&quot;/&gt;&lt;lineCharCount val=&quot;26&quot;/&gt;&lt;lineCharCount val=&quot;19&quot;/&gt;&lt;lineCharCount val=&quot;24&quot;/&gt;&lt;lineCharCount val=&quot;24&quot;/&gt;&lt;lineCharCount val=&quot;51&quot;/&gt;&lt;lineCharCount val=&quot;10&quot;/&gt;&lt;lineCharCount val=&quot;19&quot;/&gt;&lt;lineCharCount val=&quot;19&quot;/&gt;&lt;lineCharCount val=&quot;28&quot;/&gt;&lt;lineCharCount val=&quot;17&quot;/&gt;&lt;lineCharCount val=&quot;33&quot;/&gt;&lt;lineCharCount val=&quot;1&quot;/&gt;&lt;lineCharCount val=&quot;1&quot;/&gt;&lt;lineCharCount val=&quot;1&quot;/&gt;&lt;lineCharCount val=&quot;1&quot;/&gt;&lt;lineCharCount val=&quot;1&quot;/&gt;&lt;/TableIndex&gt;&lt;/ShapeTextInfo&gt;"/>
  <p:tag name="HTML_SHAPEINFO" val="&lt;ThreeDShapeInfo&gt;&lt;uuid val=&quot;{45331BDD-C65B-48CF-B15D-07BC780BB45C}&quot;/&gt;&lt;isInvalidForFieldText val=&quot;0&quot;/&gt;&lt;Image&gt;&lt;filename val=&quot;C:\Users\mildrenc\AppData\Local\Temp\CP51365375872Session\CPTrustFolder51365375872\PPTImport51366704907\data\asimages\{45331BDD-C65B-48CF-B15D-07BC780BB45C}_45.png&quot;/&gt;&lt;left val=&quot;12&quot;/&gt;&lt;top val=&quot;144&quot;/&gt;&lt;width val=&quot;930&quot;/&gt;&lt;height val=&quot;54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1D43A1B2-4F1E-45E1-9A9F-6308A5C69BFA}&quot;/&gt;&lt;isInvalidForFieldText val=&quot;0&quot;/&gt;&lt;Image&gt;&lt;filename val=&quot;C:\Users\mildrenc\AppData\Local\Temp\CP51365375872Session\CPTrustFolder51365375872\PPTImport51366704907\data\asimages\{1D43A1B2-4F1E-45E1-9A9F-6308A5C69BFA}_46.png&quot;/&gt;&lt;left val=&quot;384&quot;/&gt;&lt;top val=&quot;15&quot;/&gt;&lt;width val=&quot;558&quot;/&gt;&lt;height val=&quot;7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5&quot;/&gt;&lt;lineCharCount val=&quot;2&quot;/&gt;&lt;lineCharCount val=&quot;24&quot;/&gt;&lt;lineCharCount val=&quot;33&quot;/&gt;&lt;lineCharCount val=&quot;44&quot;/&gt;&lt;lineCharCount val=&quot;40&quot;/&gt;&lt;lineCharCount val=&quot;71&quot;/&gt;&lt;lineCharCount val=&quot;1&quot;/&gt;&lt;lineCharCount val=&quot;1&quot;/&gt;&lt;lineCharCount val=&quot;1&quot;/&gt;&lt;lineCharCount val=&quot;1&quot;/&gt;&lt;lineCharCount val=&quot;1&quot;/&gt;&lt;lineCharCount val=&quot;1&quot;/&gt;&lt;/TableIndex&gt;&lt;/ShapeTextInfo&gt;"/>
  <p:tag name="HTML_SHAPEINFO" val="&lt;ThreeDShapeInfo&gt;&lt;uuid val=&quot;{56391AAF-382A-415E-9C91-E1451C7EAF1A}&quot;/&gt;&lt;isInvalidForFieldText val=&quot;0&quot;/&gt;&lt;Image&gt;&lt;filename val=&quot;C:\Users\mildrenc\AppData\Local\Temp\CP51365375872Session\CPTrustFolder51365375872\PPTImport51366704907\data\asimages\{56391AAF-382A-415E-9C91-E1451C7EAF1A}_46.png&quot;/&gt;&lt;left val=&quot;12&quot;/&gt;&lt;top val=&quot;144&quot;/&gt;&lt;width val=&quot;930&quot;/&gt;&lt;height val=&quot;549&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4&quot;/&gt;&lt;lineCharCount val=&quot;77&quot;/&gt;&lt;lineCharCount val=&quot;73&quot;/&gt;&lt;lineCharCount val=&quot;68&quot;/&gt;&lt;lineCharCount val=&quot;18&quot;/&gt;&lt;/TableIndex&gt;&lt;/ShapeTextInfo&gt;"/>
  <p:tag name="HTML_SHAPEINFO" val="&lt;ThreeDShapeInfo&gt;&lt;uuid val=&quot;{2462B3C4-F8C5-44DE-8314-731B31D54D16}&quot;/&gt;&lt;isInvalidForFieldText val=&quot;0&quot;/&gt;&lt;Image&gt;&lt;filename val=&quot;C:\Users\mildrenc\AppData\Local\Temp\CP51365375872Session\CPTrustFolder51365375872\PPTImport51366704907\data\asimages\{2462B3C4-F8C5-44DE-8314-731B31D54D16}_46.png&quot;/&gt;&lt;left val=&quot;27&quot;/&gt;&lt;top val=&quot;432&quot;/&gt;&lt;width val=&quot;909&quot;/&gt;&lt;height val=&quot;186&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681F7362-433E-481B-A825-C3629C23BF32}&quot;/&gt;&lt;isInvalidForFieldText val=&quot;0&quot;/&gt;&lt;Image&gt;&lt;filename val=&quot;C:\Users\mildrenc\AppData\Local\Temp\CP51365375872Session\CPTrustFolder51365375872\PPTImport51366704907\data\asimages\{681F7362-433E-481B-A825-C3629C23BF32}_47.png&quot;/&gt;&lt;left val=&quot;384&quot;/&gt;&lt;top val=&quot;4&quot;/&gt;&lt;width val=&quot;558&quot;/&gt;&lt;height val=&quot;92&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8&quot;/&gt;&lt;lineCharCount val=&quot;1&quot;/&gt;&lt;lineCharCount val=&quot;27&quot;/&gt;&lt;lineCharCount val=&quot;26&quot;/&gt;&lt;lineCharCount val=&quot;26&quot;/&gt;&lt;lineCharCount val=&quot;43&quot;/&gt;&lt;lineCharCount val=&quot;39&quot;/&gt;&lt;/TableIndex&gt;&lt;/ShapeTextInfo&gt;"/>
  <p:tag name="HTML_SHAPEINFO" val="&lt;ThreeDShapeInfo&gt;&lt;uuid val=&quot;{0A310C87-DCF9-40D1-BBBE-C8BA293456DC}&quot;/&gt;&lt;isInvalidForFieldText val=&quot;0&quot;/&gt;&lt;Image&gt;&lt;filename val=&quot;C:\Users\mildrenc\AppData\Local\Temp\CP51365375872Session\CPTrustFolder51365375872\PPTImport51366704907\data\asimages\{0A310C87-DCF9-40D1-BBBE-C8BA293456DC}_47.png&quot;/&gt;&lt;left val=&quot;12&quot;/&gt;&lt;top val=&quot;144&quot;/&gt;&lt;width val=&quot;930&quot;/&gt;&lt;height val=&quot;549&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6&quot;/&gt;&lt;lineCharCount val=&quot;61&quot;/&gt;&lt;lineCharCount val=&quot;58&quot;/&gt;&lt;/TableIndex&gt;&lt;/ShapeTextInfo&gt;"/>
  <p:tag name="HTML_SHAPEINFO" val="&lt;ThreeDShapeInfo&gt;&lt;uuid val=&quot;{B5FC2D4D-17DF-46B2-AA6A-E385E6F593E3}&quot;/&gt;&lt;isInvalidForFieldText val=&quot;0&quot;/&gt;&lt;Image&gt;&lt;filename val=&quot;C:\Users\mildrenc\AppData\Local\Temp\CP51365375872Session\CPTrustFolder51365375872\PPTImport51366704907\data\asimages\{B5FC2D4D-17DF-46B2-AA6A-E385E6F593E3}_47.png&quot;/&gt;&lt;left val=&quot;32&quot;/&gt;&lt;top val=&quot;484&quot;/&gt;&lt;width val=&quot;903&quot;/&gt;&lt;height val=&quot;145&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B91F812-F501-4904-8FAB-8E5711251EFA}&quot;/&gt;&lt;isInvalidForFieldText val=&quot;0&quot;/&gt;&lt;Image&gt;&lt;filename val=&quot;C:\Users\mildrenc\AppData\Local\Temp\CP51365375872Session\CPTrustFolder51365375872\PPTImport51366704907\data\asimages\{DB91F812-F501-4904-8FAB-8E5711251EFA}_48.png&quot;/&gt;&lt;left val=&quot;384&quot;/&gt;&lt;top val=&quot;15&quot;/&gt;&lt;width val=&quot;558&quot;/&gt;&lt;height val=&quot;79&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55&quot;/&gt;&lt;lineCharCount val=&quot;1&quot;/&gt;&lt;lineCharCount val=&quot;1&quot;/&gt;&lt;lineCharCount val=&quot;1&quot;/&gt;&lt;lineCharCount val=&quot;1&quot;/&gt;&lt;lineCharCount val=&quot;1&quot;/&gt;&lt;/TableIndex&gt;&lt;/ShapeTextInfo&gt;"/>
  <p:tag name="HTML_SHAPEINFO" val="&lt;ThreeDShapeInfo&gt;&lt;uuid val=&quot;{7791BDE8-D34D-4957-A589-CDA716C37F9A}&quot;/&gt;&lt;isInvalidForFieldText val=&quot;0&quot;/&gt;&lt;Image&gt;&lt;filename val=&quot;C:\Users\mildrenc\AppData\Local\Temp\CP51365375872Session\CPTrustFolder51365375872\PPTImport51366704907\data\asimages\{7791BDE8-D34D-4957-A589-CDA716C37F9A}_48.png&quot;/&gt;&lt;left val=&quot;14&quot;/&gt;&lt;top val=&quot;148&quot;/&gt;&lt;width val=&quot;928&quot;/&gt;&lt;height val=&quot;546&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TableIndex row=&quot;1&quot; col=&quot;2&quot;&gt;&lt;linesCount val=&quot;2&quot;/&gt;&lt;lineCharCount val=&quot;23&quot;/&gt;&lt;lineCharCount val=&quot;5&quot;/&gt;&lt;/TableIndex&gt;&lt;TableIndex row=&quot;1&quot; col=&quot;3&quot;&gt;&lt;linesCount val=&quot;2&quot;/&gt;&lt;lineCharCount val=&quot;25&quot;/&gt;&lt;lineCharCount val=&quot;4&quot;/&gt;&lt;/TableIndex&gt;&lt;TableIndex row=&quot;1&quot; col=&quot;4&quot;&gt;&lt;linesCount val=&quot;2&quot;/&gt;&lt;lineCharCount val=&quot;26&quot;/&gt;&lt;lineCharCount val=&quot;9&quot;/&gt;&lt;/TableIndex&gt;&lt;TableIndex row=&quot;2&quot; col=&quot;1&quot;&gt;&lt;linesCount val=&quot;1&quot;/&gt;&lt;lineCharCount val=&quot;10&quot;/&gt;&lt;/TableIndex&gt;&lt;TableIndex row=&quot;2&quot; col=&quot;2&quot;&gt;&lt;linesCount val=&quot;1&quot;/&gt;&lt;lineCharCount val=&quot;5&quot;/&gt;&lt;/TableIndex&gt;&lt;TableIndex row=&quot;2&quot; col=&quot;3&quot;&gt;&lt;linesCount val=&quot;1&quot;/&gt;&lt;lineCharCount val=&quot;1&quot;/&gt;&lt;/TableIndex&gt;&lt;TableIndex row=&quot;2&quot; col=&quot;4&quot;&gt;&lt;linesCount val=&quot;1&quot;/&gt;&lt;lineCharCount val=&quot;8&quot;/&gt;&lt;/TableIndex&gt;&lt;TableIndex row=&quot;3&quot; col=&quot;1&quot;&gt;&lt;linesCount val=&quot;1&quot;/&gt;&lt;lineCharCount val=&quot;7&quot;/&gt;&lt;/TableIndex&gt;&lt;TableIndex row=&quot;3&quot; col=&quot;2&quot;&gt;&lt;linesCount val=&quot;1&quot;/&gt;&lt;lineCharCount val=&quot;3&quot;/&gt;&lt;/TableIndex&gt;&lt;TableIndex row=&quot;3&quot; col=&quot;3&quot;&gt;&lt;linesCount val=&quot;1&quot;/&gt;&lt;lineCharCount val=&quot;2&quot;/&gt;&lt;/TableIndex&gt;&lt;TableIndex row=&quot;3&quot; col=&quot;4&quot;&gt;&lt;linesCount val=&quot;1&quot;/&gt;&lt;lineCharCount val=&quot;8&quot;/&gt;&lt;/TableIndex&gt;&lt;TableIndex row=&quot;4&quot; col=&quot;1&quot;&gt;&lt;linesCount val=&quot;1&quot;/&gt;&lt;lineCharCount val=&quot;13&quot;/&gt;&lt;/TableIndex&gt;&lt;TableIndex row=&quot;4&quot; col=&quot;2&quot;&gt;&lt;linesCount val=&quot;1&quot;/&gt;&lt;lineCharCount val=&quot;1&quot;/&gt;&lt;/TableIndex&gt;&lt;TableIndex row=&quot;4&quot; col=&quot;3&quot;&gt;&lt;linesCount val=&quot;1&quot;/&gt;&lt;lineCharCount val=&quot;3&quot;/&gt;&lt;/TableIndex&gt;&lt;TableIndex row=&quot;4&quot; col=&quot;4&quot;&gt;&lt;linesCount val=&quot;1&quot;/&gt;&lt;lineCharCount val=&quot;9&quot;/&gt;&lt;/TableIndex&gt;&lt;TableIndex row=&quot;5&quot; col=&quot;1&quot;&gt;&lt;linesCount val=&quot;1&quot;/&gt;&lt;lineCharCount val=&quot;24&quot;/&gt;&lt;/TableIndex&gt;&lt;TableIndex row=&quot;5&quot; col=&quot;2&quot;&gt;&lt;linesCount val=&quot;1&quot;/&gt;&lt;lineCharCount val=&quot;1&quot;/&gt;&lt;/TableIndex&gt;&lt;TableIndex row=&quot;5&quot; col=&quot;3&quot;&gt;&lt;linesCount val=&quot;1&quot;/&gt;&lt;lineCharCount val=&quot;3&quot;/&gt;&lt;/TableIndex&gt;&lt;TableIndex row=&quot;5&quot; col=&quot;4&quot;&gt;&lt;linesCount val=&quot;1&quot;/&gt;&lt;lineCharCount val=&quot;9&quot;/&gt;&lt;/TableIndex&gt;&lt;TableIndex row=&quot;6&quot; col=&quot;1&quot;&gt;&lt;linesCount val=&quot;1&quot;/&gt;&lt;lineCharCount val=&quot;23&quot;/&gt;&lt;/TableIndex&gt;&lt;TableIndex row=&quot;6&quot; col=&quot;2&quot;&gt;&lt;linesCount val=&quot;1&quot;/&gt;&lt;lineCharCount val=&quot;2&quot;/&gt;&lt;/TableIndex&gt;&lt;TableIndex row=&quot;6&quot; col=&quot;3&quot;&gt;&lt;linesCount val=&quot;1&quot;/&gt;&lt;lineCharCount val=&quot;3&quot;/&gt;&lt;/TableIndex&gt;&lt;TableIndex row=&quot;6&quot; col=&quot;4&quot;&gt;&lt;linesCount val=&quot;1&quot;/&gt;&lt;lineCharCount val=&quot;9&quot;/&gt;&lt;/TableIndex&gt;&lt;/ShapeTextInfo&gt;"/>
  <p:tag name="PRESENTER_SHAPEINFO" val="&lt;ThreeDShapeInfo&gt;&lt;uuid val=&quot;{24DCDC46-E0D5-4051-9629-F4177199FAE8}&quot;/&gt;&lt;isInvalidForFieldText val=&quot;0&quot;/&gt;&lt;Image&gt;&lt;filename val=&quot;C:\Users\mildrenc\AppData\Local\Temp\CP51365375872Session\CPTrustFolder51365375872\PPTImport51366704907\data\asimages\{24DCDC46-E0D5-4051-9629-F4177199FAE8}_48.png&quot;/&gt;&lt;left val=&quot;60&quot;/&gt;&lt;top val=&quot;228&quot;/&gt;&lt;width val=&quot;773&quot;/&gt;&lt;height val=&quot;232&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53&quot;/&gt;&lt;lineCharCount val=&quot;50&quot;/&gt;&lt;lineCharCount val=&quot;60&quot;/&gt;&lt;lineCharCount val=&quot;54&quot;/&gt;&lt;lineCharCount val=&quot;22&quot;/&gt;&lt;/TableIndex&gt;&lt;/ShapeTextInfo&gt;"/>
  <p:tag name="HTML_SHAPEINFO" val="&lt;ThreeDShapeInfo&gt;&lt;uuid val=&quot;{735DCB8C-B494-4FB0-9E7C-EB8C70D18A58}&quot;/&gt;&lt;isInvalidForFieldText val=&quot;0&quot;/&gt;&lt;Image&gt;&lt;filename val=&quot;C:\Users\mildrenc\AppData\Local\Temp\CP51365375872Session\CPTrustFolder51365375872\PPTImport51366704907\data\asimages\{735DCB8C-B494-4FB0-9E7C-EB8C70D18A58}_48.png&quot;/&gt;&lt;left val=&quot;56&quot;/&gt;&lt;top val=&quot;476&quot;/&gt;&lt;width val=&quot;787&quot;/&gt;&lt;height val=&quot;218&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8&quot;/&gt;&lt;/TableIndex&gt;&lt;/ShapeTextInfo&gt;"/>
  <p:tag name="HTML_SHAPEINFO" val="&lt;ThreeDShapeInfo&gt;&lt;uuid val=&quot;{816CD9CB-392E-49C6-A604-2E8AD64F51D5}&quot;/&gt;&lt;isInvalidForFieldText val=&quot;0&quot;/&gt;&lt;Image&gt;&lt;filename val=&quot;C:\Users\mildrenc\AppData\Local\Temp\CP51365375872Session\CPTrustFolder51365375872\PPTImport51366704907\data\asimages\{816CD9CB-392E-49C6-A604-2E8AD64F51D5}_49.png&quot;/&gt;&lt;left val=&quot;384&quot;/&gt;&lt;top val=&quot;-7&quot;/&gt;&lt;width val=&quot;567&quot;/&gt;&lt;height val=&quot;12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45&quot;/&gt;&lt;lineCharCount val=&quot;1&quot;/&gt;&lt;lineCharCount val=&quot;1&quot;/&gt;&lt;lineCharCount val=&quot;76&quot;/&gt;&lt;lineCharCount val=&quot;45&quot;/&gt;&lt;lineCharCount val=&quot;38&quot;/&gt;&lt;lineCharCount val=&quot;46&quot;/&gt;&lt;lineCharCount val=&quot;45&quot;/&gt;&lt;lineCharCount val=&quot;41&quot;/&gt;&lt;lineCharCount val=&quot;66&quot;/&gt;&lt;lineCharCount val=&quot;1&quot;/&gt;&lt;lineCharCount val=&quot;1&quot;/&gt;&lt;lineCharCount val=&quot;1&quot;/&gt;&lt;lineCharCount val=&quot;1&quot;/&gt;&lt;lineCharCount val=&quot;1&quot;/&gt;&lt;lineCharCount val=&quot;1&quot;/&gt;&lt;/TableIndex&gt;&lt;/ShapeTextInfo&gt;"/>
  <p:tag name="HTML_SHAPEINFO" val="&lt;ThreeDShapeInfo&gt;&lt;uuid val=&quot;{E0E637AE-0017-4BE9-B6C4-C57E30B819A0}&quot;/&gt;&lt;isInvalidForFieldText val=&quot;0&quot;/&gt;&lt;Image&gt;&lt;filename val=&quot;C:\Users\mildrenc\AppData\Local\Temp\CP51365375872Session\CPTrustFolder51365375872\PPTImport51366704907\data\asimages\{E0E637AE-0017-4BE9-B6C4-C57E30B819A0}_49.png&quot;/&gt;&lt;left val=&quot;12&quot;/&gt;&lt;top val=&quot;144&quot;/&gt;&lt;width val=&quot;930&quot;/&gt;&lt;height val=&quot;549&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44&quot;/&gt;&lt;lineCharCount val=&quot;36&quot;/&gt;&lt;/TableIndex&gt;&lt;/ShapeTextInfo&gt;"/>
  <p:tag name="HTML_SHAPEINFO" val="&lt;ThreeDShapeInfo&gt;&lt;uuid val=&quot;{BAD93D8B-034D-4798-8771-92CB340A3929}&quot;/&gt;&lt;isInvalidForFieldText val=&quot;0&quot;/&gt;&lt;Image&gt;&lt;filename val=&quot;C:\Users\mildrenc\AppData\Local\Temp\CP51365375872Session\CPTrustFolder51365375872\PPTImport51366704907\data\asimages\{BAD93D8B-034D-4798-8771-92CB340A3929}_49.png&quot;/&gt;&lt;left val=&quot;107&quot;/&gt;&lt;top val=&quot;552&quot;/&gt;&lt;width val=&quot;745&quot;/&gt;&lt;height val=&quot;145&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2&quot;/&gt;&lt;/TableIndex&gt;&lt;/ShapeTextInfo&gt;"/>
  <p:tag name="HTML_SHAPEINFO" val="&lt;ThreeDShapeInfo&gt;&lt;uuid val=&quot;{60F8AF93-8239-49EB-A6C1-0B13DE69DEDB}&quot;/&gt;&lt;isInvalidForFieldText val=&quot;0&quot;/&gt;&lt;Image&gt;&lt;filename val=&quot;C:\Users\mildrenc\AppData\Local\Temp\CP51365375872Session\CPTrustFolder51365375872\PPTImport51366704907\data\asimages\{60F8AF93-8239-49EB-A6C1-0B13DE69DEDB}_50.png&quot;/&gt;&lt;left val=&quot;384&quot;/&gt;&lt;top val=&quot;-7&quot;/&gt;&lt;width val=&quot;558&quot;/&gt;&lt;height val=&quot;124&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7&quot;/&gt;&lt;lineCharCount val=&quot;1&quot;/&gt;&lt;lineCharCount val=&quot;1&quot;/&gt;&lt;lineCharCount val=&quot;79&quot;/&gt;&lt;lineCharCount val=&quot;6&quot;/&gt;&lt;lineCharCount val=&quot;42&quot;/&gt;&lt;lineCharCount val=&quot;44&quot;/&gt;&lt;lineCharCount val=&quot;75&quot;/&gt;&lt;lineCharCount val=&quot;36&quot;/&gt;&lt;lineCharCount val=&quot;1&quot;/&gt;&lt;lineCharCount val=&quot;1&quot;/&gt;&lt;lineCharCount val=&quot;1&quot;/&gt;&lt;lineCharCount val=&quot;1&quot;/&gt;&lt;/TableIndex&gt;&lt;/ShapeTextInfo&gt;"/>
  <p:tag name="HTML_SHAPEINFO" val="&lt;ThreeDShapeInfo&gt;&lt;uuid val=&quot;{3C355E5B-D50B-4377-80FF-05DD455668C2}&quot;/&gt;&lt;isInvalidForFieldText val=&quot;0&quot;/&gt;&lt;Image&gt;&lt;filename val=&quot;C:\Users\mildrenc\AppData\Local\Temp\CP51365375872Session\CPTrustFolder51365375872\PPTImport51366704907\data\asimages\{3C355E5B-D50B-4377-80FF-05DD455668C2}_50.png&quot;/&gt;&lt;left val=&quot;12&quot;/&gt;&lt;top val=&quot;144&quot;/&gt;&lt;width val=&quot;930&quot;/&gt;&lt;height val=&quot;549&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51&quot;/&gt;&lt;/TableIndex&gt;&lt;/ShapeTextInfo&gt;"/>
  <p:tag name="HTML_SHAPEINFO" val="&lt;ThreeDShapeInfo&gt;&lt;uuid val=&quot;{F79E6F24-6F41-43F1-B1EC-48C29F34F328}&quot;/&gt;&lt;isInvalidForFieldText val=&quot;0&quot;/&gt;&lt;Image&gt;&lt;filename val=&quot;C:\Users\mildrenc\AppData\Local\Temp\CP51365375872Session\CPTrustFolder51365375872\PPTImport51366704907\data\asimages\{F79E6F24-6F41-43F1-B1EC-48C29F34F328}_50.png&quot;/&gt;&lt;left val=&quot;115&quot;/&gt;&lt;top val=&quot;536&quot;/&gt;&lt;width val=&quot;726&quot;/&gt;&lt;height val=&quot;107&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1&quot;/&gt;&lt;lineCharCount val=&quot;1&quot;/&gt;&lt;lineCharCount val=&quot;33&quot;/&gt;&lt;lineCharCount val=&quot;46&quot;/&gt;&lt;lineCharCount val=&quot;63&quot;/&gt;&lt;lineCharCount val=&quot;34&quot;/&gt;&lt;lineCharCount val=&quot;32&quot;/&gt;&lt;lineCharCount val=&quot;1&quot;/&gt;&lt;/TableIndex&gt;&lt;/ShapeTextInfo&gt;"/>
  <p:tag name="HTML_SHAPEINFO" val="&lt;ThreeDShapeInfo&gt;&lt;uuid val=&quot;{F1314454-C465-413A-B736-FBB510C3371B}&quot;/&gt;&lt;isInvalidForFieldText val=&quot;0&quot;/&gt;&lt;Image&gt;&lt;filename val=&quot;C:\Users\mildrenc\AppData\Local\Temp\CP51365375872Session\CPTrustFolder51365375872\PPTImport51366704907\data\asimages\{F1314454-C465-413A-B736-FBB510C3371B}_51.png&quot;/&gt;&lt;left val=&quot;12&quot;/&gt;&lt;top val=&quot;136&quot;/&gt;&lt;width val=&quot;930&quot;/&gt;&lt;height val=&quot;549&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8&quot;/&gt;&lt;/TableIndex&gt;&lt;/ShapeTextInfo&gt;"/>
  <p:tag name="HTML_SHAPEINFO" val="&lt;ThreeDShapeInfo&gt;&lt;uuid val=&quot;{FFBDBED3-FA9B-4481-9D8B-2FA6E16226EB}&quot;/&gt;&lt;isInvalidForFieldText val=&quot;0&quot;/&gt;&lt;Image&gt;&lt;filename val=&quot;C:\Users\mildrenc\AppData\Local\Temp\CP51365375872Session\CPTrustFolder51365375872\PPTImport51366704907\data\asimages\{FFBDBED3-FA9B-4481-9D8B-2FA6E16226EB}_51.png&quot;/&gt;&lt;left val=&quot;384&quot;/&gt;&lt;top val=&quot;-7&quot;/&gt;&lt;width val=&quot;567&quot;/&gt;&lt;height val=&quot;124&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8&quot;/&gt;&lt;/TableIndex&gt;&lt;/ShapeTextInfo&gt;"/>
  <p:tag name="HTML_SHAPEINFO" val="&lt;ThreeDShapeInfo&gt;&lt;uuid val=&quot;{3C67C2B4-1AC1-48C6-8D22-46F2975AF343}&quot;/&gt;&lt;isInvalidForFieldText val=&quot;0&quot;/&gt;&lt;Image&gt;&lt;filename val=&quot;C:\Users\mildrenc\AppData\Local\Temp\CP51365375872Session\CPTrustFolder51365375872\PPTImport51366704907\data\asimages\{3C67C2B4-1AC1-48C6-8D22-46F2975AF343}_51.png&quot;/&gt;&lt;left val=&quot;130&quot;/&gt;&lt;top val=&quot;524&quot;/&gt;&lt;width val=&quot;734&quot;/&gt;&lt;height val=&quot;107&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03F4AC5E-615F-487D-BB76-9DCC17E56445}&quot;/&gt;&lt;isInvalidForFieldText val=&quot;0&quot;/&gt;&lt;Image&gt;&lt;filename val=&quot;C:\Users\mildrenc\AppData\Local\Temp\CP51365375872Session\CPTrustFolder51365375872\PPTImport51366704907\data\asimages\{03F4AC5E-615F-487D-BB76-9DCC17E56445}_52.png&quot;/&gt;&lt;left val=&quot;384&quot;/&gt;&lt;top val=&quot;16&quot;/&gt;&lt;width val=&quot;557&quot;/&gt;&lt;height val=&quot;7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8&quot;/&gt;&lt;lineCharCount val=&quot;68&quot;/&gt;&lt;lineCharCount val=&quot;67&quot;/&gt;&lt;lineCharCount val=&quot;16&quot;/&gt;&lt;lineCharCount val=&quot;52&quot;/&gt;&lt;lineCharCount val=&quot;34&quot;/&gt;&lt;lineCharCount val=&quot;1&quot;/&gt;&lt;lineCharCount val=&quot;21&quot;/&gt;&lt;lineCharCount val=&quot;76&quot;/&gt;&lt;lineCharCount val=&quot;6&quot;/&gt;&lt;lineCharCount val=&quot;73&quot;/&gt;&lt;lineCharCount val=&quot;12&quot;/&gt;&lt;lineCharCount val=&quot;61&quot;/&gt;&lt;lineCharCount val=&quot;31&quot;/&gt;&lt;lineCharCount val=&quot;1&quot;/&gt;&lt;lineCharCount val=&quot;58&quot;/&gt;&lt;lineCharCount val=&quot;102&quot;/&gt;&lt;/TableIndex&gt;&lt;/ShapeTextInfo&gt;"/>
  <p:tag name="HTML_SHAPEINFO" val="&lt;ThreeDShapeInfo&gt;&lt;uuid val=&quot;{8A42E3B2-6DA3-48AC-9B46-5DD6522E0274}&quot;/&gt;&lt;isInvalidForFieldText val=&quot;0&quot;/&gt;&lt;Image&gt;&lt;filename val=&quot;C:\Users\mildrenc\AppData\Local\Temp\CP51365375872Session\CPTrustFolder51365375872\PPTImport51366704907\data\asimages\{8A42E3B2-6DA3-48AC-9B46-5DD6522E0274}_52.png&quot;/&gt;&lt;left val=&quot;15&quot;/&gt;&lt;top val=&quot;144&quot;/&gt;&lt;width val=&quot;932&quot;/&gt;&lt;height val=&quot;56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PRESENTER_DUMMYTAG" val="&lt;DummyForForceWrite&gt;&lt;/DummyForForceWrite&gt;"/>
  <p:tag name="HTML_SHAPEINFO" val="&lt;TextEffect&gt;&lt;Image&gt;&lt;filename val=&quot;C:\Users\mildrenc\AppData\Local\Temp\CP51365375872Session\CPTrustFolder51365375872\PPTImport51366704907\data\asimages\{53BDF9FC-E31B-442C-9F18-7F6ACB2B4909}_1.png_crop.png&quot;/&gt;&lt;left val=&quot;316&quot;/&gt;&lt;top val=&quot;380&quot;/&gt;&lt;width val=&quot;598&quot;/&gt;&lt;height val=&quot;28&quot;/&gt;&lt;hasText val=&quot;1&quot;/&gt;&lt;paraId val=&quot;1&quot;/&gt;&lt;/Image&gt;&lt;/TextEffect&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10A7F68A-4A42-408B-8A10-576ADB036D58}&quot;/&gt;&lt;isInvalidForFieldText val=&quot;0&quot;/&gt;&lt;Image&gt;&lt;filename val=&quot;C:\Users\mildrenc\AppData\Local\Temp\CP51365375872Session\CPTrustFolder51365375872\PPTImport51366704907\data\asimages\{10A7F68A-4A42-408B-8A10-576ADB036D58}_1.png&quot;/&gt;&lt;left val=&quot;292&quot;/&gt;&lt;top val=&quot;296&quot;/&gt;&lt;width val=&quot;668&quot;/&gt;&lt;height val=&quot;8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A979F225-7C2A-46FF-9DF9-914D4CD4F0CC}&quot;/&gt;&lt;isInvalidForFieldText val=&quot;0&quot;/&gt;&lt;Image&gt;&lt;filename val=&quot;C:\Users\mildrenc\AppData\Local\Temp\CP51365375872Session\CPTrustFolder51365375872\PPTImport51366704907\data\asimages\{A979F225-7C2A-46FF-9DF9-914D4CD4F0CC}_2.png&quot;/&gt;&lt;left val=&quot;384&quot;/&gt;&lt;top val=&quot;15&quot;/&gt;&lt;width val=&quot;558&quot;/&gt;&lt;height val=&quot;7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2&quot;/&gt;&lt;lineCharCount val=&quot;47&quot;/&gt;&lt;lineCharCount val=&quot;13&quot;/&gt;&lt;lineCharCount val=&quot;29&quot;/&gt;&lt;lineCharCount val=&quot;52&quot;/&gt;&lt;lineCharCount val=&quot;9&quot;/&gt;&lt;lineCharCount val=&quot;39&quot;/&gt;&lt;lineCharCount val=&quot;34&quot;/&gt;&lt;lineCharCount val=&quot;33&quot;/&gt;&lt;lineCharCount val=&quot;1&quot;/&gt;&lt;lineCharCount val=&quot;49&quot;/&gt;&lt;/TableIndex&gt;&lt;/ShapeTextInfo&gt;"/>
  <p:tag name="HTML_SHAPEINFO" val="&lt;ThreeDShapeInfo&gt;&lt;uuid val=&quot;{6955A2EC-9AED-467A-9256-A5B1099194E6}&quot;/&gt;&lt;isInvalidForFieldText val=&quot;0&quot;/&gt;&lt;Image&gt;&lt;filename val=&quot;C:\Users\mildrenc\AppData\Local\Temp\CP51365375872Session\CPTrustFolder51365375872\PPTImport51366704907\data\asimages\{6955A2EC-9AED-467A-9256-A5B1099194E6}_2.png&quot;/&gt;&lt;left val=&quot;6&quot;/&gt;&lt;top val=&quot;128&quot;/&gt;&lt;width val=&quot;936&quot;/&gt;&lt;height val=&quot;59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9E45F078-BFEC-4F3A-B909-3B2EE2C62910}&quot;/&gt;&lt;isInvalidForFieldText val=&quot;0&quot;/&gt;&lt;Image&gt;&lt;filename val=&quot;C:\Users\mildrenc\AppData\Local\Temp\CP51365375872Session\CPTrustFolder51365375872\PPTImport51366704907\data\asimages\{9E45F078-BFEC-4F3A-B909-3B2EE2C62910}_3.png&quot;/&gt;&lt;left val=&quot;384&quot;/&gt;&lt;top val=&quot;16&quot;/&gt;&lt;width val=&quot;557&quot;/&gt;&lt;height val=&quot;7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8&quot;/&gt;&lt;lineCharCount val=&quot;68&quot;/&gt;&lt;lineCharCount val=&quot;67&quot;/&gt;&lt;lineCharCount val=&quot;16&quot;/&gt;&lt;lineCharCount val=&quot;52&quot;/&gt;&lt;lineCharCount val=&quot;34&quot;/&gt;&lt;lineCharCount val=&quot;1&quot;/&gt;&lt;lineCharCount val=&quot;21&quot;/&gt;&lt;lineCharCount val=&quot;76&quot;/&gt;&lt;lineCharCount val=&quot;6&quot;/&gt;&lt;lineCharCount val=&quot;73&quot;/&gt;&lt;lineCharCount val=&quot;12&quot;/&gt;&lt;lineCharCount val=&quot;61&quot;/&gt;&lt;lineCharCount val=&quot;31&quot;/&gt;&lt;lineCharCount val=&quot;1&quot;/&gt;&lt;lineCharCount val=&quot;58&quot;/&gt;&lt;lineCharCount val=&quot;102&quot;/&gt;&lt;/TableIndex&gt;&lt;/ShapeTextInfo&gt;"/>
  <p:tag name="HTML_SHAPEINFO" val="&lt;ThreeDShapeInfo&gt;&lt;uuid val=&quot;{6E060F5F-BD4E-4341-BC42-6A01EEA9825C}&quot;/&gt;&lt;isInvalidForFieldText val=&quot;0&quot;/&gt;&lt;Image&gt;&lt;filename val=&quot;C:\Users\mildrenc\AppData\Local\Temp\CP51365375872Session\CPTrustFolder51365375872\PPTImport51366704907\data\asimages\{6E060F5F-BD4E-4341-BC42-6A01EEA9825C}_3.png&quot;/&gt;&lt;left val=&quot;15&quot;/&gt;&lt;top val=&quot;144&quot;/&gt;&lt;width val=&quot;932&quot;/&gt;&lt;height val=&quot;56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23&quot;/&gt;&lt;/TableIndex&gt;&lt;/ShapeTextInfo&gt;"/>
  <p:tag name="HTML_SHAPEINFO" val="&lt;ThreeDShapeInfo&gt;&lt;uuid val=&quot;{AEB74FF2-250F-4908-9F09-C7AF2980E268}&quot;/&gt;&lt;isInvalidForFieldText val=&quot;0&quot;/&gt;&lt;Image&gt;&lt;filename val=&quot;C:\Users\mildrenc\AppData\Local\Temp\CP51365375872Session\CPTrustFolder51365375872\PPTImport51366704907\data\asimages\{AEB74FF2-250F-4908-9F09-C7AF2980E268}_4.png&quot;/&gt;&lt;left val=&quot;384&quot;/&gt;&lt;top val=&quot;-7&quot;/&gt;&lt;width val=&quot;558&quot;/&gt;&lt;height val=&quot;124&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17C35BE-AE39-4929-9348-A17FBE040C2F}&quot;/&gt;&lt;isInvalidForFieldText val=&quot;0&quot;/&gt;&lt;Image&gt;&lt;filename val=&quot;C:\Users\mildrenc\AppData\Local\Temp\CP51365375872Session\CPTrustFolder51365375872\PPTImport51366704907\data\asimages\{417C35BE-AE39-4929-9348-A17FBE040C2F}_5.png&quot;/&gt;&lt;left val=&quot;384&quot;/&gt;&lt;top val=&quot;15&quot;/&gt;&lt;width val=&quot;558&quot;/&gt;&lt;height val=&quot;7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C0E5700-366D-4E42-91B6-78FC9628D95F}&quot;/&gt;&lt;isInvalidForFieldText val=&quot;0&quot;/&gt;&lt;Image&gt;&lt;filename val=&quot;C:\Users\mildrenc\AppData\Local\Temp\CP51365375872Session\CPTrustFolder51365375872\PPTImport51366704907\data\asimages\{5C0E5700-366D-4E42-91B6-78FC9628D95F}_6.png&quot;/&gt;&lt;left val=&quot;396&quot;/&gt;&lt;top val=&quot;15&quot;/&gt;&lt;width val=&quot;558&quot;/&gt;&lt;height val=&quot;7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1&quot;/&gt;&lt;lineCharCount val=&quot;30&quot;/&gt;&lt;lineCharCount val=&quot;58&quot;/&gt;&lt;lineCharCount val=&quot;46&quot;/&gt;&lt;lineCharCount val=&quot;37&quot;/&gt;&lt;lineCharCount val=&quot;50&quot;/&gt;&lt;lineCharCount val=&quot;39&quot;/&gt;&lt;lineCharCount val=&quot;53&quot;/&gt;&lt;lineCharCount val=&quot;20&quot;/&gt;&lt;lineCharCount val=&quot;54&quot;/&gt;&lt;lineCharCount val=&quot;43&quot;/&gt;&lt;/TableIndex&gt;&lt;/ShapeTextInfo&gt;"/>
  <p:tag name="HTML_SHAPEINFO" val="&lt;ThreeDShapeInfo&gt;&lt;uuid val=&quot;{631DC30D-7B84-4AE1-909B-7CC287990081}&quot;/&gt;&lt;isInvalidForFieldText val=&quot;0&quot;/&gt;&lt;Image&gt;&lt;filename val=&quot;C:\Users\mildrenc\AppData\Local\Temp\CP51365375872Session\CPTrustFolder51365375872\PPTImport51366704907\data\asimages\{631DC30D-7B84-4AE1-909B-7CC287990081}_6.png&quot;/&gt;&lt;left val=&quot;10&quot;/&gt;&lt;top val=&quot;144&quot;/&gt;&lt;width val=&quot;938&quot;/&gt;&lt;height val=&quot;550&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285952C-5645-46AD-A648-0042A6D338AB}&quot;/&gt;&lt;isInvalidForFieldText val=&quot;0&quot;/&gt;&lt;Image&gt;&lt;filename val=&quot;C:\Users\mildrenc\AppData\Local\Temp\CP51365375872Session\CPTrustFolder51365375872\PPTImport51366704907\data\asimages\{1285952C-5645-46AD-A648-0042A6D338AB}_7.png&quot;/&gt;&lt;left val=&quot;396&quot;/&gt;&lt;top val=&quot;15&quot;/&gt;&lt;width val=&quot;558&quot;/&gt;&lt;height val=&quot;79&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7&quot;/&gt;&lt;lineCharCount val=&quot;50&quot;/&gt;&lt;lineCharCount val=&quot;10&quot;/&gt;&lt;lineCharCount val=&quot;48&quot;/&gt;&lt;lineCharCount val=&quot;38&quot;/&gt;&lt;lineCharCount val=&quot;48&quot;/&gt;&lt;lineCharCount val=&quot;62&quot;/&gt;&lt;lineCharCount val=&quot;49&quot;/&gt;&lt;lineCharCount val=&quot;48&quot;/&gt;&lt;lineCharCount val=&quot;56&quot;/&gt;&lt;lineCharCount val=&quot;16&quot;/&gt;&lt;/TableIndex&gt;&lt;/ShapeTextInfo&gt;"/>
  <p:tag name="HTML_SHAPEINFO" val="&lt;ThreeDShapeInfo&gt;&lt;uuid val=&quot;{A51DF840-E752-4201-A4C8-76707D3210B9}&quot;/&gt;&lt;isInvalidForFieldText val=&quot;0&quot;/&gt;&lt;Image&gt;&lt;filename val=&quot;C:\Users\mildrenc\AppData\Local\Temp\CP51365375872Session\CPTrustFolder51365375872\PPTImport51366704907\data\asimages\{A51DF840-E752-4201-A4C8-76707D3210B9}_7.png&quot;/&gt;&lt;left val=&quot;8&quot;/&gt;&lt;top val=&quot;143&quot;/&gt;&lt;width val=&quot;934&quot;/&gt;&lt;height val=&quot;551&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7CC15C4-FDD4-40FC-A65E-D718044F00D3}&quot;/&gt;&lt;isInvalidForFieldText val=&quot;0&quot;/&gt;&lt;Image&gt;&lt;filename val=&quot;C:\Users\mildrenc\AppData\Local\Temp\CP51365375872Session\CPTrustFolder51365375872\PPTImport51366704907\data\asimages\{67CC15C4-FDD4-40FC-A65E-D718044F00D3}_8.png&quot;/&gt;&lt;left val=&quot;396&quot;/&gt;&lt;top val=&quot;15&quot;/&gt;&lt;width val=&quot;558&quot;/&gt;&lt;height val=&quot;7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42&quot;/&gt;&lt;lineCharCount val=&quot;45&quot;/&gt;&lt;lineCharCount val=&quot;31&quot;/&gt;&lt;lineCharCount val=&quot;39&quot;/&gt;&lt;lineCharCount val=&quot;44&quot;/&gt;&lt;lineCharCount val=&quot;49&quot;/&gt;&lt;/TableIndex&gt;&lt;/ShapeTextInfo&gt;"/>
  <p:tag name="HTML_SHAPEINFO" val="&lt;ThreeDShapeInfo&gt;&lt;uuid val=&quot;{941BE917-880F-40B3-8220-7F99E50913E9}&quot;/&gt;&lt;isInvalidForFieldText val=&quot;0&quot;/&gt;&lt;Image&gt;&lt;filename val=&quot;C:\Users\mildrenc\AppData\Local\Temp\CP51365375872Session\CPTrustFolder51365375872\PPTImport51366704907\data\asimages\{941BE917-880F-40B3-8220-7F99E50913E9}_8.png&quot;/&gt;&lt;left val=&quot;4&quot;/&gt;&lt;top val=&quot;139&quot;/&gt;&lt;width val=&quot;949&quot;/&gt;&lt;height val=&quot;55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A39735-B351-480E-8993-6F13619CBB0A}&quot;/&gt;&lt;isInvalidForFieldText val=&quot;0&quot;/&gt;&lt;Image&gt;&lt;filename val=&quot;C:\Users\mildrenc\AppData\Local\Temp\CP51365375872Session\CPTrustFolder51365375872\PPTImport51366704907\data\asimages\{0AA39735-B351-480E-8993-6F13619CBB0A}_MtorLt.png&quot;/&gt;&lt;left val=&quot;0&quot;/&gt;&lt;top val=&quot;0&quot;/&gt;&lt;width val=&quot;385&quot;/&gt;&lt;height val=&quot;119&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D0EBA08-6B1D-4D58-9842-25E47578243B}&quot;/&gt;&lt;isInvalidForFieldText val=&quot;0&quot;/&gt;&lt;Image&gt;&lt;filename val=&quot;C:\Users\mildrenc\AppData\Local\Temp\CP51365375872Session\CPTrustFolder51365375872\PPTImport51366704907\data\asimages\{CD0EBA08-6B1D-4D58-9842-25E47578243B}_9.png&quot;/&gt;&lt;left val=&quot;396&quot;/&gt;&lt;top val=&quot;15&quot;/&gt;&lt;width val=&quot;558&quot;/&gt;&lt;height val=&quot;7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8&quot;/&gt;&lt;lineCharCount val=&quot;46&quot;/&gt;&lt;lineCharCount val=&quot;28&quot;/&gt;&lt;lineCharCount val=&quot;60&quot;/&gt;&lt;lineCharCount val=&quot;46&quot;/&gt;&lt;lineCharCount val=&quot;32&quot;/&gt;&lt;lineCharCount val=&quot;54&quot;/&gt;&lt;lineCharCount val=&quot;14&quot;/&gt;&lt;lineCharCount val=&quot;26&quot;/&gt;&lt;lineCharCount val=&quot;19&quot;/&gt;&lt;lineCharCount val=&quot;42&quot;/&gt;&lt;/TableIndex&gt;&lt;/ShapeTextInfo&gt;"/>
  <p:tag name="HTML_SHAPEINFO" val="&lt;ThreeDShapeInfo&gt;&lt;uuid val=&quot;{4E4F9C49-1A38-4A8F-912F-8BFE4E27499D}&quot;/&gt;&lt;isInvalidForFieldText val=&quot;0&quot;/&gt;&lt;Image&gt;&lt;filename val=&quot;C:\Users\mildrenc\AppData\Local\Temp\CP51365375872Session\CPTrustFolder51365375872\PPTImport51366704907\data\asimages\{4E4F9C49-1A38-4A8F-912F-8BFE4E27499D}_9.png&quot;/&gt;&lt;left val=&quot;4&quot;/&gt;&lt;top val=&quot;139&quot;/&gt;&lt;width val=&quot;938&quot;/&gt;&lt;height val=&quot;56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2E30DE64-96EF-44ED-A964-DD56A715AB40}&quot;/&gt;&lt;isInvalidForFieldText val=&quot;0&quot;/&gt;&lt;Image&gt;&lt;filename val=&quot;C:\Users\mildrenc\AppData\Local\Temp\CP51365375872Session\CPTrustFolder51365375872\PPTImport51366704907\data\asimages\{2E30DE64-96EF-44ED-A964-DD56A715AB40}_10.png&quot;/&gt;&lt;left val=&quot;392&quot;/&gt;&lt;top val=&quot;15&quot;/&gt;&lt;width val=&quot;562&quot;/&gt;&lt;height val=&quot;7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33&quot;/&gt;&lt;lineCharCount val=&quot;40&quot;/&gt;&lt;lineCharCount val=&quot;16&quot;/&gt;&lt;/TableIndex&gt;&lt;/ShapeTextInfo&gt;"/>
  <p:tag name="HTML_SHAPEINFO" val="&lt;ThreeDShapeInfo&gt;&lt;uuid val=&quot;{6D6546EB-9AA1-41EF-8EEB-80C8D6C3AD57}&quot;/&gt;&lt;isInvalidForFieldText val=&quot;0&quot;/&gt;&lt;Image&gt;&lt;filename val=&quot;C:\Users\mildrenc\AppData\Local\Temp\CP51365375872Session\CPTrustFolder51365375872\PPTImport51366704907\data\asimages\{6D6546EB-9AA1-41EF-8EEB-80C8D6C3AD57}_10.png&quot;/&gt;&lt;left val=&quot;47&quot;/&gt;&lt;top val=&quot;163&quot;/&gt;&lt;width val=&quot;664&quot;/&gt;&lt;height val=&quot;183&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quot;/&gt;&lt;lineCharCount val=&quot;43&quot;/&gt;&lt;lineCharCount val=&quot;44&quot;/&gt;&lt;lineCharCount val=&quot;38&quot;/&gt;&lt;lineCharCount val=&quot;7&quot;/&gt;&lt;lineCharCount val=&quot;1&quot;/&gt;&lt;lineCharCount val=&quot;40&quot;/&gt;&lt;lineCharCount val=&quot;23&quot;/&gt;&lt;/TableIndex&gt;&lt;/ShapeTextInfo&gt;"/>
  <p:tag name="HTML_SHAPEINFO" val="&lt;TextEffect&gt;&lt;Image&gt;&lt;filename val=&quot;C:\Users\mildrenc\AppData\Local\Temp\CP51365375872Session\CPTrustFolder51365375872\PPTImport51366704907\data\asimages\{E9D80791-B5A7-4B60-9F75-5EAE6D2CC448}_1.png_crop.png&quot;/&gt;&lt;left val=&quot;722&quot;/&gt;&lt;top val=&quot;685&quot;/&gt;&lt;width val=&quot;0&quot;/&gt;&lt;height val=&quot;0&quot;/&gt;&lt;hasText val=&quot;1&quot;/&gt;&lt;paraId val=&quot;1&quot;/&gt;&lt;/Image&gt;&lt;Image&gt;&lt;filename val=&quot;C:\Users\mildrenc\AppData\Local\Temp\CP51365375872Session\CPTrustFolder51365375872\PPTImport51366704907\data\asimages\{ABD2114A-F06E-417F-A1AA-30387D4E9E12}_1.png_crop.png&quot;/&gt;&lt;left val=&quot;63&quot;/&gt;&lt;top val=&quot;389&quot;/&gt;&lt;width val=&quot;627&quot;/&gt;&lt;height val=&quot;138&quot;/&gt;&lt;hasText val=&quot;1&quot;/&gt;&lt;paraId val=&quot;2&quot;/&gt;&lt;/Image&gt;&lt;Image&gt;&lt;filename val=&quot;C:\Users\mildrenc\AppData\Local\Temp\CP51365375872Session\CPTrustFolder51365375872\PPTImport51366704907\data\asimages\{8B83D02C-B32F-418F-BFDE-05AB6AE734B6}_1.png_crop.png&quot;/&gt;&lt;left val=&quot;722&quot;/&gt;&lt;top val=&quot;685&quot;/&gt;&lt;width val=&quot;0&quot;/&gt;&lt;height val=&quot;0&quot;/&gt;&lt;hasText val=&quot;1&quot;/&gt;&lt;paraId val=&quot;3&quot;/&gt;&lt;/Image&gt;&lt;Image&gt;&lt;filename val=&quot;C:\Users\mildrenc\AppData\Local\Temp\CP51365375872Session\CPTrustFolder51365375872\PPTImport51366704907\data\asimages\{46773A78-C374-42A0-999E-BA1FFD6A6803}_1.png_crop.png&quot;/&gt;&lt;left val=&quot;63&quot;/&gt;&lt;top val=&quot;596&quot;/&gt;&lt;width val=&quot;611&quot;/&gt;&lt;height val=&quot;68&quot;/&gt;&lt;hasText val=&quot;1&quot;/&gt;&lt;paraId val=&quot;4&quot;/&gt;&lt;/Image&gt;&lt;/TextEffec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4&quot;/&gt;&lt;/TableIndex&gt;&lt;/ShapeTextInfo&gt;"/>
  <p:tag name="HTML_SHAPEINFO" val="&lt;ThreeDShapeInfo&gt;&lt;uuid val=&quot;{41255A88-CB94-429F-A8C1-38918C448F5C}&quot;/&gt;&lt;isInvalidForFieldText val=&quot;0&quot;/&gt;&lt;Image&gt;&lt;filename val=&quot;C:\Users\mildrenc\AppData\Local\Temp\CP51365375872Session\CPTrustFolder51365375872\PPTImport51366704907\data\asimages\{41255A88-CB94-429F-A8C1-38918C448F5C}_11.png&quot;/&gt;&lt;left val=&quot;370&quot;/&gt;&lt;top val=&quot;-11&quot;/&gt;&lt;width val=&quot;590&quot;/&gt;&lt;height val=&quot;12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0&quot;/&gt;&lt;lineCharCount val=&quot;27&quot;/&gt;&lt;lineCharCount val=&quot;28&quot;/&gt;&lt;lineCharCount val=&quot;9&quot;/&gt;&lt;lineCharCount val=&quot;31&quot;/&gt;&lt;lineCharCount val=&quot;10&quot;/&gt;&lt;lineCharCount val=&quot;29&quot;/&gt;&lt;lineCharCount val=&quot;11&quot;/&gt;&lt;lineCharCount val=&quot;26&quot;/&gt;&lt;lineCharCount val=&quot;24&quot;/&gt;&lt;lineCharCount val=&quot;29&quot;/&gt;&lt;lineCharCount val=&quot;1&quot;/&gt;&lt;lineCharCount val=&quot;1&quot;/&gt;&lt;/TableIndex&gt;&lt;/ShapeTextInfo&gt;"/>
  <p:tag name="HTML_SHAPEINFO" val="&lt;TextEffect&gt;&lt;Image&gt;&lt;filename val=&quot;C:\Users\mildrenc\AppData\Local\Temp\CP51365375872Session\CPTrustFolder51365375872\PPTImport51366704907\data\asimages\{D8AA033D-241C-4F2F-B5D1-BEA5EF8EEE66}_1.png_crop.png&quot;/&gt;&lt;left val=&quot;23&quot;/&gt;&lt;top val=&quot;144&quot;/&gt;&lt;width val=&quot;330&quot;/&gt;&lt;height val=&quot;31&quot;/&gt;&lt;hasText val=&quot;1&quot;/&gt;&lt;paraId val=&quot;1&quot;/&gt;&lt;/Image&gt;&lt;Image&gt;&lt;filename val=&quot;C:\Users\mildrenc\AppData\Local\Temp\CP51365375872Session\CPTrustFolder51365375872\PPTImport51366704907\data\asimages\{7E5379CE-4706-4709-82FE-40221B7E6D58}_1.png_crop.png&quot;/&gt;&lt;left val=&quot;24&quot;/&gt;&lt;top val=&quot;204&quot;/&gt;&lt;width val=&quot;467&quot;/&gt;&lt;height val=&quot;123&quot;/&gt;&lt;hasText val=&quot;1&quot;/&gt;&lt;paraId val=&quot;2&quot;/&gt;&lt;/Image&gt;&lt;Image&gt;&lt;filename val=&quot;C:\Users\mildrenc\AppData\Local\Temp\CP51365375872Session\CPTrustFolder51365375872\PPTImport51366704907\data\asimages\{1E32E780-097A-449F-B1AB-A3CF0E5F5C4F}_1.png_crop.png&quot;/&gt;&lt;left val=&quot;24&quot;/&gt;&lt;top val=&quot;347&quot;/&gt;&lt;width val=&quot;479&quot;/&gt;&lt;height val=&quot;79&quot;/&gt;&lt;hasText val=&quot;1&quot;/&gt;&lt;paraId val=&quot;3&quot;/&gt;&lt;/Image&gt;&lt;Image&gt;&lt;filename val=&quot;C:\Users\mildrenc\AppData\Local\Temp\CP51365375872Session\CPTrustFolder51365375872\PPTImport51366704907\data\asimages\{358AEF25-0DEB-483D-AE1F-5E8BBE0BEC03}_1.png_crop.png&quot;/&gt;&lt;left val=&quot;24&quot;/&gt;&lt;top val=&quot;446&quot;/&gt;&lt;width val=&quot;500&quot;/&gt;&lt;height val=&quot;72&quot;/&gt;&lt;hasText val=&quot;1&quot;/&gt;&lt;paraId val=&quot;4&quot;/&gt;&lt;/Image&gt;&lt;Image&gt;&lt;filename val=&quot;C:\Users\mildrenc\AppData\Local\Temp\CP51365375872Session\CPTrustFolder51365375872\PPTImport51366704907\data\asimages\{DC3C5A84-606E-48CB-A3D1-732950E2D1F5}_1.png_crop.png&quot;/&gt;&lt;left val=&quot;24&quot;/&gt;&lt;top val=&quot;544&quot;/&gt;&lt;width val=&quot;451&quot;/&gt;&lt;height val=&quot;35&quot;/&gt;&lt;hasText val=&quot;1&quot;/&gt;&lt;paraId val=&quot;5&quot;/&gt;&lt;/Image&gt;&lt;Image&gt;&lt;filename val=&quot;C:\Users\mildrenc\AppData\Local\Temp\CP51365375872Session\CPTrustFolder51365375872\PPTImport51366704907\data\asimages\{8D95179E-0B62-4047-A897-F80D11A09B10}_1.png_crop.png&quot;/&gt;&lt;left val=&quot;70&quot;/&gt;&lt;top val=&quot;598&quot;/&gt;&lt;width val=&quot;416&quot;/&gt;&lt;height val=&quot;35&quot;/&gt;&lt;hasText val=&quot;1&quot;/&gt;&lt;paraId val=&quot;6&quot;/&gt;&lt;/Image&gt;&lt;Image&gt;&lt;filename val=&quot;C:\Users\mildrenc\AppData\Local\Temp\CP51365375872Session\CPTrustFolder51365375872\PPTImport51366704907\data\asimages\{6F4E4E8A-445F-4E74-A9AD-D8197E7A0299}_1.png_crop.png&quot;/&gt;&lt;left val=&quot;70&quot;/&gt;&lt;top val=&quot;652&quot;/&gt;&lt;width val=&quot;489&quot;/&gt;&lt;height val=&quot;35&quot;/&gt;&lt;hasText val=&quot;1&quot;/&gt;&lt;paraId val=&quot;7&quot;/&gt;&lt;/Image&gt;&lt;Image&gt;&lt;filename val=&quot;C:\Users\mildrenc\AppData\Local\Temp\CP51365375872Session\CPTrustFolder51365375872\PPTImport51366704907\data\asimages\{72843C6A-7523-4F11-A968-701AA4BAA7A2}_1.png_crop.png&quot;/&gt;&lt;left val=&quot;583&quot;/&gt;&lt;top val=&quot;711&quot;/&gt;&lt;width val=&quot;0&quot;/&gt;&lt;height val=&quot;0&quot;/&gt;&lt;hasText val=&quot;1&quot;/&gt;&lt;paraId val=&quot;8&quot;/&gt;&lt;/Image&gt;&lt;Image&gt;&lt;filename val=&quot;C:\Users\mildrenc\AppData\Local\Temp\CP51365375872Session\CPTrustFolder51365375872\PPTImport51366704907\data\asimages\{F0A8E1A7-0C72-4A2A-B868-717415C18819}_1.png_crop.png&quot;/&gt;&lt;left val=&quot;583&quot;/&gt;&lt;top val=&quot;711&quot;/&gt;&lt;width val=&quot;0&quot;/&gt;&lt;height val=&quot;0&quot;/&gt;&lt;hasText val=&quot;1&quot;/&gt;&lt;paraId val=&quot;9&quot;/&gt;&lt;/Image&gt;&lt;/TextEffect&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4&quot;/&gt;&lt;/TableIndex&gt;&lt;/ShapeTextInfo&gt;"/>
  <p:tag name="HTML_SHAPEINFO" val="&lt;ThreeDShapeInfo&gt;&lt;uuid val=&quot;{4844BBBC-320F-49B1-9369-52DC3B84EB19}&quot;/&gt;&lt;isInvalidForFieldText val=&quot;0&quot;/&gt;&lt;Image&gt;&lt;filename val=&quot;C:\Users\mildrenc\AppData\Local\Temp\CP51365375872Session\CPTrustFolder51365375872\PPTImport51366704907\data\asimages\{4844BBBC-320F-49B1-9369-52DC3B84EB19}_12.png&quot;/&gt;&lt;left val=&quot;370&quot;/&gt;&lt;top val=&quot;-11&quot;/&gt;&lt;width val=&quot;590&quot;/&gt;&lt;height val=&quot;12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0&quot;/&gt;&lt;lineCharCount val=&quot;1&quot;/&gt;&lt;lineCharCount val=&quot;26&quot;/&gt;&lt;lineCharCount val=&quot;25&quot;/&gt;&lt;lineCharCount val=&quot;14&quot;/&gt;&lt;lineCharCount val=&quot;28&quot;/&gt;&lt;lineCharCount val=&quot;9&quot;/&gt;&lt;lineCharCount val=&quot;1&quot;/&gt;&lt;lineCharCount val=&quot;1&quot;/&gt;&lt;/TableIndex&gt;&lt;/ShapeTextInfo&gt;"/>
  <p:tag name="HTML_SHAPEINFO" val="&lt;ThreeDShapeInfo&gt;&lt;uuid val=&quot;{89D52A5C-B402-4D8B-AE35-F0B40930BEF9}&quot;/&gt;&lt;isInvalidForFieldText val=&quot;0&quot;/&gt;&lt;Image&gt;&lt;filename val=&quot;C:\Users\mildrenc\AppData\Local\Temp\CP51365375872Session\CPTrustFolder51365375872\PPTImport51366704907\data\asimages\{89D52A5C-B402-4D8B-AE35-F0B40930BEF9}_12.png&quot;/&gt;&lt;left val=&quot;-6&quot;/&gt;&lt;top val=&quot;123&quot;/&gt;&lt;width val=&quot;589&quot;/&gt;&lt;height val=&quot;58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16&quot;/&gt;&lt;lineCharCount val=&quot;13&quot;/&gt;&lt;lineCharCount val=&quot;10&quot;/&gt;&lt;lineCharCount val=&quot;23&quot;/&gt;&lt;lineCharCount val=&quot;1&quot;/&gt;&lt;/TableIndex&gt;&lt;/ShapeTextInfo&gt;"/>
  <p:tag name="HTML_SHAPEINFO" val="&lt;ThreeDShapeInfo&gt;&lt;uuid val=&quot;{6D55EBBE-E025-4940-819D-F6521B3E16BF}&quot;/&gt;&lt;isInvalidForFieldText val=&quot;0&quot;/&gt;&lt;Image&gt;&lt;filename val=&quot;C:\Users\mildrenc\AppData\Local\Temp\CP51365375872Session\CPTrustFolder51365375872\PPTImport51366704907\data\asimages\{6D55EBBE-E025-4940-819D-F6521B3E16BF}_12.png&quot;/&gt;&lt;left val=&quot;486&quot;/&gt;&lt;top val=&quot;451&quot;/&gt;&lt;width val=&quot;478&quot;/&gt;&lt;height val=&quot;277&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4&quot;/&gt;&lt;/TableIndex&gt;&lt;/ShapeTextInfo&gt;"/>
  <p:tag name="HTML_SHAPEINFO" val="&lt;ThreeDShapeInfo&gt;&lt;uuid val=&quot;{8F2555A0-1EA0-4237-96B6-FA94AB70FFAB}&quot;/&gt;&lt;isInvalidForFieldText val=&quot;0&quot;/&gt;&lt;Image&gt;&lt;filename val=&quot;C:\Users\mildrenc\AppData\Local\Temp\CP51365375872Session\CPTrustFolder51365375872\PPTImport51366704907\data\asimages\{8F2555A0-1EA0-4237-96B6-FA94AB70FFAB}_13.png&quot;/&gt;&lt;left val=&quot;384&quot;/&gt;&lt;top val=&quot;-7&quot;/&gt;&lt;width val=&quot;558&quot;/&gt;&lt;height val=&quot;12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51&quot;/&gt;&lt;lineCharCount val=&quot;30&quot;/&gt;&lt;lineCharCount val=&quot;1&quot;/&gt;&lt;lineCharCount val=&quot;26&quot;/&gt;&lt;lineCharCount val=&quot;40&quot;/&gt;&lt;lineCharCount val=&quot;17&quot;/&gt;&lt;lineCharCount val=&quot;1&quot;/&gt;&lt;lineCharCount val=&quot;48&quot;/&gt;&lt;lineCharCount val=&quot;33&quot;/&gt;&lt;lineCharCount val=&quot;1&quot;/&gt;&lt;lineCharCount val=&quot;48&quot;/&gt;&lt;lineCharCount val=&quot;10&quot;/&gt;&lt;lineCharCount val=&quot;1&quot;/&gt;&lt;lineCharCount val=&quot;56&quot;/&gt;&lt;lineCharCount val=&quot;44&quot;/&gt;&lt;lineCharCount val=&quot;1&quot;/&gt;&lt;lineCharCount val=&quot;1&quot;/&gt;&lt;lineCharCount val=&quot;1&quot;/&gt;&lt;lineCharCount val=&quot;1&quot;/&gt;&lt;/TableIndex&gt;&lt;/ShapeTextInfo&gt;"/>
  <p:tag name="HTML_SHAPEINFO" val="&lt;TextEffect&gt;&lt;Image&gt;&lt;filename val=&quot;C:\Users\mildrenc\AppData\Local\Temp\CP51365375872Session\CPTrustFolder51365375872\PPTImport51366704907\data\asimages\{B43D45C5-0C01-4153-9E73-4345F6540859}_1.png_crop.png&quot;/&gt;&lt;left val=&quot;22&quot;/&gt;&lt;top val=&quot;161&quot;/&gt;&lt;width val=&quot;723&quot;/&gt;&lt;height val=&quot;62&quot;/&gt;&lt;hasText val=&quot;1&quot;/&gt;&lt;paraId val=&quot;1&quot;/&gt;&lt;/Image&gt;&lt;Image&gt;&lt;filename val=&quot;C:\Users\mildrenc\AppData\Local\Temp\CP51365375872Session\CPTrustFolder51365375872\PPTImport51366704907\data\asimages\{228CC07B-AD32-4B1E-B6A5-C7E59B268F50}_1.png_crop.png&quot;/&gt;&lt;left val=&quot;802&quot;/&gt;&lt;top val=&quot;694&quot;/&gt;&lt;width val=&quot;0&quot;/&gt;&lt;height val=&quot;0&quot;/&gt;&lt;hasText val=&quot;1&quot;/&gt;&lt;paraId val=&quot;2&quot;/&gt;&lt;/Image&gt;&lt;Image&gt;&lt;filename val=&quot;C:\Users\mildrenc\AppData\Local\Temp\CP51365375872Session\CPTrustFolder51365375872\PPTImport51366704907\data\asimages\{A53FAF08-0F1F-478D-9740-8FD4630BC33F}_1.png_crop.png&quot;/&gt;&lt;left val=&quot;23&quot;/&gt;&lt;top val=&quot;273&quot;/&gt;&lt;width val=&quot;387&quot;/&gt;&lt;height val=&quot;30&quot;/&gt;&lt;hasText val=&quot;1&quot;/&gt;&lt;paraId val=&quot;3&quot;/&gt;&lt;/Image&gt;&lt;Image&gt;&lt;filename val=&quot;C:\Users\mildrenc\AppData\Local\Temp\CP51365375872Session\CPTrustFolder51365375872\PPTImport51366704907\data\asimages\{E45A6C6E-1CBE-4327-894A-71087B1711DD}_1.png_crop.png&quot;/&gt;&lt;left val=&quot;70&quot;/&gt;&lt;top val=&quot;312&quot;/&gt;&lt;width val=&quot;609&quot;/&gt;&lt;height val=&quot;60&quot;/&gt;&lt;hasText val=&quot;1&quot;/&gt;&lt;paraId val=&quot;4&quot;/&gt;&lt;/Image&gt;&lt;Image&gt;&lt;filename val=&quot;C:\Users\mildrenc\AppData\Local\Temp\CP51365375872Session\CPTrustFolder51365375872\PPTImport51366704907\data\asimages\{08192649-F71F-4C60-9858-9291BCF3493F}_1.png_crop.png&quot;/&gt;&lt;left val=&quot;802&quot;/&gt;&lt;top val=&quot;694&quot;/&gt;&lt;width val=&quot;0&quot;/&gt;&lt;height val=&quot;0&quot;/&gt;&lt;hasText val=&quot;1&quot;/&gt;&lt;paraId val=&quot;5&quot;/&gt;&lt;/Image&gt;&lt;Image&gt;&lt;filename val=&quot;C:\Users\mildrenc\AppData\Local\Temp\CP51365375872Session\CPTrustFolder51365375872\PPTImport51366704907\data\asimages\{1A3A0141-377D-4A82-BEB8-93C1B2486F0E}_1.png_crop.png&quot;/&gt;&lt;left val=&quot;70&quot;/&gt;&lt;top val=&quot;394&quot;/&gt;&lt;width val=&quot;671&quot;/&gt;&lt;height val=&quot;60&quot;/&gt;&lt;hasText val=&quot;1&quot;/&gt;&lt;paraId val=&quot;6&quot;/&gt;&lt;/Image&gt;&lt;Image&gt;&lt;filename val=&quot;C:\Users\mildrenc\AppData\Local\Temp\CP51365375872Session\CPTrustFolder51365375872\PPTImport51366704907\data\asimages\{11A7AE97-9692-4762-AC70-96C1620C18AA}_1.png_crop.png&quot;/&gt;&lt;left val=&quot;802&quot;/&gt;&lt;top val=&quot;694&quot;/&gt;&lt;width val=&quot;0&quot;/&gt;&lt;height val=&quot;0&quot;/&gt;&lt;hasText val=&quot;1&quot;/&gt;&lt;paraId val=&quot;7&quot;/&gt;&lt;/Image&gt;&lt;Image&gt;&lt;filename val=&quot;C:\Users\mildrenc\AppData\Local\Temp\CP51365375872Session\CPTrustFolder51365375872\PPTImport51366704907\data\asimages\{1953C42C-E1A6-4E69-BC68-A57D86D09337}_1.png_crop.png&quot;/&gt;&lt;left val=&quot;70&quot;/&gt;&lt;top val=&quot;477&quot;/&gt;&lt;width val=&quot;657&quot;/&gt;&lt;height val=&quot;54&quot;/&gt;&lt;hasText val=&quot;1&quot;/&gt;&lt;paraId val=&quot;8&quot;/&gt;&lt;/Image&gt;&lt;Image&gt;&lt;filename val=&quot;C:\Users\mildrenc\AppData\Local\Temp\CP51365375872Session\CPTrustFolder51365375872\PPTImport51366704907\data\asimages\{4ACF077C-6CBD-4F1E-928F-4472A86D59EE}_1.png_crop.png&quot;/&gt;&lt;left val=&quot;802&quot;/&gt;&lt;top val=&quot;694&quot;/&gt;&lt;width val=&quot;0&quot;/&gt;&lt;height val=&quot;0&quot;/&gt;&lt;hasText val=&quot;1&quot;/&gt;&lt;paraId val=&quot;9&quot;/&gt;&lt;/Image&gt;&lt;Image&gt;&lt;filename val=&quot;C:\Users\mildrenc\AppData\Local\Temp\CP51365375872Session\CPTrustFolder51365375872\PPTImport51366704907\data\asimages\{E63F8C5E-A632-44C9-90EF-97B064A26B04}_1.png_crop.png&quot;/&gt;&lt;left val=&quot;23&quot;/&gt;&lt;top val=&quot;586&quot;/&gt;&lt;width val=&quot;749&quot;/&gt;&lt;height val=&quot;62&quot;/&gt;&lt;hasText val=&quot;1&quot;/&gt;&lt;paraId val=&quot;10&quot;/&gt;&lt;/Image&gt;&lt;Image&gt;&lt;filename val=&quot;C:\Users\mildrenc\AppData\Local\Temp\CP51365375872Session\CPTrustFolder51365375872\PPTImport51366704907\data\asimages\{A16C14A1-6CC4-4B09-8F30-F97F731E9732}_1.png_crop.png&quot;/&gt;&lt;left val=&quot;802&quot;/&gt;&lt;top val=&quot;694&quot;/&gt;&lt;width val=&quot;0&quot;/&gt;&lt;height val=&quot;0&quot;/&gt;&lt;hasText val=&quot;1&quot;/&gt;&lt;paraId val=&quot;11&quot;/&gt;&lt;/Image&gt;&lt;Image&gt;&lt;filename val=&quot;C:\Users\mildrenc\AppData\Local\Temp\CP51365375872Session\CPTrustFolder51365375872\PPTImport51366704907\data\asimages\{AF2AC09F-24CF-4611-AC1B-7A51D59E7E04}_1.png_crop.png&quot;/&gt;&lt;left val=&quot;802&quot;/&gt;&lt;top val=&quot;694&quot;/&gt;&lt;width val=&quot;0&quot;/&gt;&lt;height val=&quot;0&quot;/&gt;&lt;hasText val=&quot;1&quot;/&gt;&lt;paraId val=&quot;12&quot;/&gt;&lt;/Image&gt;&lt;Image&gt;&lt;filename val=&quot;C:\Users\mildrenc\AppData\Local\Temp\CP51365375872Session\CPTrustFolder51365375872\PPTImport51366704907\data\asimages\{A4D88C90-6709-4477-BC9C-269A8A4D89A8}_1.png_crop.png&quot;/&gt;&lt;left val=&quot;802&quot;/&gt;&lt;top val=&quot;694&quot;/&gt;&lt;width val=&quot;0&quot;/&gt;&lt;height val=&quot;0&quot;/&gt;&lt;hasText val=&quot;1&quot;/&gt;&lt;paraId val=&quot;13&quot;/&gt;&lt;/Image&gt;&lt;Image&gt;&lt;filename val=&quot;C:\Users\mildrenc\AppData\Local\Temp\CP51365375872Session\CPTrustFolder51365375872\PPTImport51366704907\data\asimages\{7E213B0C-0635-45ED-8308-01E3CFF6DB5D}_1.png_crop.png&quot;/&gt;&lt;left val=&quot;802&quot;/&gt;&lt;top val=&quot;694&quot;/&gt;&lt;width val=&quot;0&quot;/&gt;&lt;height val=&quot;0&quot;/&gt;&lt;hasText val=&quot;1&quot;/&gt;&lt;paraId val=&quot;14&quot;/&gt;&lt;/Image&gt;&lt;/TextEffect&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8&quot;/&gt;&lt;/TableIndex&gt;&lt;/ShapeTextInfo&gt;"/>
  <p:tag name="HTML_SHAPEINFO" val="&lt;ThreeDShapeInfo&gt;&lt;uuid val=&quot;{338C679E-8E34-47E3-ABA2-2237C8653F12}&quot;/&gt;&lt;isInvalidForFieldText val=&quot;0&quot;/&gt;&lt;Image&gt;&lt;filename val=&quot;C:\Users\mildrenc\AppData\Local\Temp\CP51365375872Session\CPTrustFolder51365375872\PPTImport51366704907\data\asimages\{338C679E-8E34-47E3-ABA2-2237C8653F12}_14.png&quot;/&gt;&lt;left val=&quot;371&quot;/&gt;&lt;top val=&quot;2&quot;/&gt;&lt;width val=&quot;573&quot;/&gt;&lt;height val=&quot;124&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PRESENTER_SHAPEINFO" val="&lt;ThreeDShapeInfo&gt;&lt;uuid val=&quot;{4078D908-C05E-4FB7-B95A-3029E5FF168B}&quot;/&gt;&lt;isInvalidForFieldText val=&quot;0&quot;/&gt;&lt;Image&gt;&lt;filename val=&quot;C:\Users\mildrenc\AppData\Local\Temp\CP51365375872Session\CPTrustFolder51365375872\PPTImport51366704907\data\asimages\{4078D908-C05E-4FB7-B95A-3029E5FF168B}_14.png&quot;/&gt;&lt;left val=&quot;260&quot;/&gt;&lt;top val=&quot;604&quot;/&gt;&lt;width val=&quot;564&quot;/&gt;&lt;height val=&quot;7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0&quot;/&gt;&lt;lineCharCount val=&quot;59&quot;/&gt;&lt;/TableIndex&gt;&lt;/ShapeTextInfo&gt;"/>
  <p:tag name="PRESENTER_SHAPEINFO" val="&lt;ThreeDShapeInfo&gt;&lt;uuid val=&quot;{8F347799-1817-4E94-BFE6-0F6CB0F9542D}&quot;/&gt;&lt;isInvalidForFieldText val=&quot;0&quot;/&gt;&lt;Image&gt;&lt;filename val=&quot;C:\Users\mildrenc\AppData\Local\Temp\CP51365375872Session\CPTrustFolder51365375872\PPTImport51366704907\data\asimages\{8F347799-1817-4E94-BFE6-0F6CB0F9542D}_14.png&quot;/&gt;&lt;left val=&quot;16&quot;/&gt;&lt;top val=&quot;667&quot;/&gt;&lt;width val=&quot;927&quot;/&gt;&lt;height val=&quot;5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PRESENTER_SHAPEINFO" val="&lt;ThreeDShapeInfo&gt;&lt;uuid val=&quot;{9741A74B-12B3-4A6C-B57D-2EF1DE40606F}&quot;/&gt;&lt;isInvalidForFieldText val=&quot;0&quot;/&gt;&lt;Image&gt;&lt;filename val=&quot;C:\Users\mildrenc\AppData\Local\Temp\CP51365375872Session\CPTrustFolder51365375872\PPTImport51366704907\data\asimages\{9741A74B-12B3-4A6C-B57D-2EF1DE40606F}_14.png&quot;/&gt;&lt;left val=&quot;892&quot;/&gt;&lt;top val=&quot;515&quot;/&gt;&lt;width val=&quot;46&quot;/&gt;&lt;height val=&quot;3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3A8FDDC6-264C-4422-BB46-9929F17CBD22}&quot;/&gt;&lt;isInvalidForFieldText val=&quot;0&quot;/&gt;&lt;Image&gt;&lt;filename val=&quot;C:\Users\mildrenc\AppData\Local\Temp\CP51365375872Session\CPTrustFolder51365375872\PPTImport51366704907\data\asimages\{3A8FDDC6-264C-4422-BB46-9929F17CBD22}_14.png&quot;/&gt;&lt;left val=&quot;371&quot;/&gt;&lt;top val=&quot;460&quot;/&gt;&lt;width val=&quot;55&quot;/&gt;&lt;height val=&quot;37&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B52BDCB5-6225-4838-8630-E1DEFBEA374F}&quot;/&gt;&lt;isInvalidForFieldText val=&quot;0&quot;/&gt;&lt;Image&gt;&lt;filename val=&quot;C:\Users\mildrenc\AppData\Local\Temp\CP51365375872Session\CPTrustFolder51365375872\PPTImport51366704907\data\asimages\{B52BDCB5-6225-4838-8630-E1DEFBEA374F}_14.png&quot;/&gt;&lt;left val=&quot;264&quot;/&gt;&lt;top val=&quot;403&quot;/&gt;&lt;width val=&quot;55&quot;/&gt;&lt;height val=&quot;37&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8CBBAD22-0EB0-4228-AC27-850DA9096C77}&quot;/&gt;&lt;isInvalidForFieldText val=&quot;0&quot;/&gt;&lt;Image&gt;&lt;filename val=&quot;C:\Users\mildrenc\AppData\Local\Temp\CP51365375872Session\CPTrustFolder51365375872\PPTImport51366704907\data\asimages\{8CBBAD22-0EB0-4228-AC27-850DA9096C77}_14.png&quot;/&gt;&lt;left val=&quot;230&quot;/&gt;&lt;top val=&quot;343&quot;/&gt;&lt;width val=&quot;55&quot;/&gt;&lt;height val=&quot;3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A4A9B70B-9BC1-4EF1-BD6B-21C1C10C044B}&quot;/&gt;&lt;isInvalidForFieldText val=&quot;0&quot;/&gt;&lt;Image&gt;&lt;filename val=&quot;C:\Users\mildrenc\AppData\Local\Temp\CP51365375872Session\CPTrustFolder51365375872\PPTImport51366704907\data\asimages\{A4A9B70B-9BC1-4EF1-BD6B-21C1C10C044B}_14.png&quot;/&gt;&lt;left val=&quot;188&quot;/&gt;&lt;top val=&quot;286&quot;/&gt;&lt;width val=&quot;55&quot;/&gt;&lt;height val=&quot;36&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CF8F3C27-FC49-4967-AE19-AF7C61A5EC68}&quot;/&gt;&lt;isInvalidForFieldText val=&quot;0&quot;/&gt;&lt;Image&gt;&lt;filename val=&quot;C:\Users\mildrenc\AppData\Local\Temp\CP51365375872Session\CPTrustFolder51365375872\PPTImport51366704907\data\asimages\{CF8F3C27-FC49-4967-AE19-AF7C61A5EC68}_14.png&quot;/&gt;&lt;left val=&quot;184&quot;/&gt;&lt;top val=&quot;168&quot;/&gt;&lt;width val=&quot;64&quot;/&gt;&lt;height val=&quot;37&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D74EF00C-A7D7-4A5A-A7E5-DD71311E826F}&quot;/&gt;&lt;isInvalidForFieldText val=&quot;0&quot;/&gt;&lt;Image&gt;&lt;filename val=&quot;C:\Users\mildrenc\AppData\Local\Temp\CP51365375872Session\CPTrustFolder51365375872\PPTImport51366704907\data\asimages\{D74EF00C-A7D7-4A5A-A7E5-DD71311E826F}_14.png&quot;/&gt;&lt;left val=&quot;184&quot;/&gt;&lt;top val=&quot;226&quot;/&gt;&lt;width val=&quot;55&quot;/&gt;&lt;height val=&quot;3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C495FD7B-3254-429C-9495-96E9985792DA}&quot;/&gt;&lt;isInvalidForFieldText val=&quot;0&quot;/&gt;&lt;Image&gt;&lt;filename val=&quot;C:\Users\mildrenc\AppData\Local\Temp\CP51365375872Session\CPTrustFolder51365375872\PPTImport51366704907\data\asimages\{C495FD7B-3254-429C-9495-96E9985792DA}_14.png&quot;/&gt;&lt;left val=&quot;158&quot;/&gt;&lt;top val=&quot;568&quot;/&gt;&lt;width val=&quot;72&quot;/&gt;&lt;height val=&quot;4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C03457C3-4B0F-4A47-A752-BCABF9818A70}&quot;/&gt;&lt;isInvalidForFieldText val=&quot;0&quot;/&gt;&lt;Image&gt;&lt;filename val=&quot;C:\Users\mildrenc\AppData\Local\Temp\CP51365375872Session\CPTrustFolder51365375872\PPTImport51366704907\data\asimages\{C03457C3-4B0F-4A47-A752-BCABF9818A70}_14.png&quot;/&gt;&lt;left val=&quot;228&quot;/&gt;&lt;top val=&quot;568&quot;/&gt;&lt;width val=&quot;73&quot;/&gt;&lt;height val=&quot;4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6ACA985E-4146-420D-A988-1484C6180CE4}&quot;/&gt;&lt;isInvalidForFieldText val=&quot;0&quot;/&gt;&lt;Image&gt;&lt;filename val=&quot;C:\Users\mildrenc\AppData\Local\Temp\CP51365375872Session\CPTrustFolder51365375872\PPTImport51366704907\data\asimages\{6ACA985E-4146-420D-A988-1484C6180CE4}_14.png&quot;/&gt;&lt;left val=&quot;299&quot;/&gt;&lt;top val=&quot;568&quot;/&gt;&lt;width val=&quot;72&quot;/&gt;&lt;height val=&quot;4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88DA2B4B-4C7E-4401-A840-C0B77DD407B7}&quot;/&gt;&lt;isInvalidForFieldText val=&quot;0&quot;/&gt;&lt;Image&gt;&lt;filename val=&quot;C:\Users\mildrenc\AppData\Local\Temp\CP51365375872Session\CPTrustFolder51365375872\PPTImport51366704907\data\asimages\{88DA2B4B-4C7E-4401-A840-C0B77DD407B7}_14.png&quot;/&gt;&lt;left val=&quot;371&quot;/&gt;&lt;top val=&quot;568&quot;/&gt;&lt;width val=&quot;72&quot;/&gt;&lt;height val=&quot;4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8A789FEF-E07F-4128-86FC-7C57AEA012C1}&quot;/&gt;&lt;isInvalidForFieldText val=&quot;0&quot;/&gt;&lt;Image&gt;&lt;filename val=&quot;C:\Users\mildrenc\AppData\Local\Temp\CP51365375872Session\CPTrustFolder51365375872\PPTImport51366704907\data\asimages\{8A789FEF-E07F-4128-86FC-7C57AEA012C1}_14.png&quot;/&gt;&lt;left val=&quot;440&quot;/&gt;&lt;top val=&quot;568&quot;/&gt;&lt;width val=&quot;72&quot;/&gt;&lt;height val=&quot;49&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506EB0BA-51DB-43F2-B12B-A2BEE03A24E1}&quot;/&gt;&lt;isInvalidForFieldText val=&quot;0&quot;/&gt;&lt;Image&gt;&lt;filename val=&quot;C:\Users\mildrenc\AppData\Local\Temp\CP51365375872Session\CPTrustFolder51365375872\PPTImport51366704907\data\asimages\{506EB0BA-51DB-43F2-B12B-A2BEE03A24E1}_14.png&quot;/&gt;&lt;left val=&quot;512&quot;/&gt;&lt;top val=&quot;568&quot;/&gt;&lt;width val=&quot;72&quot;/&gt;&lt;height val=&quot;4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EE439392-07DD-4443-BA18-F6FEA2877CCB}&quot;/&gt;&lt;isInvalidForFieldText val=&quot;0&quot;/&gt;&lt;Image&gt;&lt;filename val=&quot;C:\Users\mildrenc\AppData\Local\Temp\CP51365375872Session\CPTrustFolder51365375872\PPTImport51366704907\data\asimages\{EE439392-07DD-4443-BA18-F6FEA2877CCB}_14.png&quot;/&gt;&lt;left val=&quot;580&quot;/&gt;&lt;top val=&quot;568&quot;/&gt;&lt;width val=&quot;73&quot;/&gt;&lt;height val=&quot;4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F8E343BB-20F9-4F04-9A46-DE1CE5B8C1D5}&quot;/&gt;&lt;isInvalidForFieldText val=&quot;0&quot;/&gt;&lt;Image&gt;&lt;filename val=&quot;C:\Users\mildrenc\AppData\Local\Temp\CP51365375872Session\CPTrustFolder51365375872\PPTImport51366704907\data\asimages\{F8E343BB-20F9-4F04-9A46-DE1CE5B8C1D5}_14.png&quot;/&gt;&lt;left val=&quot;652&quot;/&gt;&lt;top val=&quot;568&quot;/&gt;&lt;width val=&quot;72&quot;/&gt;&lt;height val=&quot;4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B8838C71-F190-4ED5-B603-3D91B2161FDD}&quot;/&gt;&lt;isInvalidForFieldText val=&quot;0&quot;/&gt;&lt;Image&gt;&lt;filename val=&quot;C:\Users\mildrenc\AppData\Local\Temp\CP51365375872Session\CPTrustFolder51365375872\PPTImport51366704907\data\asimages\{B8838C71-F190-4ED5-B603-3D91B2161FDD}_14.png&quot;/&gt;&lt;left val=&quot;723&quot;/&gt;&lt;top val=&quot;568&quot;/&gt;&lt;width val=&quot;72&quot;/&gt;&lt;height val=&quot;49&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CB52EA9E-8A03-4A82-8BFC-177392301EE6}&quot;/&gt;&lt;isInvalidForFieldText val=&quot;0&quot;/&gt;&lt;Image&gt;&lt;filename val=&quot;C:\Users\mildrenc\AppData\Local\Temp\CP51365375872Session\CPTrustFolder51365375872\PPTImport51366704907\data\asimages\{CB52EA9E-8A03-4A82-8BFC-177392301EE6}_14.png&quot;/&gt;&lt;left val=&quot;794&quot;/&gt;&lt;top val=&quot;568&quot;/&gt;&lt;width val=&quot;73&quot;/&gt;&lt;height val=&quot;4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83470854-9515-40DC-AC87-B436D3D5DDC8}&quot;/&gt;&lt;isInvalidForFieldText val=&quot;0&quot;/&gt;&lt;Image&gt;&lt;filename val=&quot;C:\Users\mildrenc\AppData\Local\Temp\CP51365375872Session\CPTrustFolder51365375872\PPTImport51366704907\data\asimages\{83470854-9515-40DC-AC87-B436D3D5DDC8}_14.png&quot;/&gt;&lt;left val=&quot;43&quot;/&gt;&lt;top val=&quot;514&quot;/&gt;&lt;width val=&quot;162&quot;/&gt;&lt;height val=&quot;48&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70137E68-1A86-491C-9125-F961F0FAFCE7}&quot;/&gt;&lt;isInvalidForFieldText val=&quot;0&quot;/&gt;&lt;Image&gt;&lt;filename val=&quot;C:\Users\mildrenc\AppData\Local\Temp\CP51365375872Session\CPTrustFolder51365375872\PPTImport51366704907\data\asimages\{70137E68-1A86-491C-9125-F961F0FAFCE7}_14.png&quot;/&gt;&lt;left val=&quot;51&quot;/&gt;&lt;top val=&quot;458&quot;/&gt;&lt;width val=&quot;155&quot;/&gt;&lt;height val=&quot;4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22BC535D-307F-4A8D-A333-3DC7CBB362DB}&quot;/&gt;&lt;isInvalidForFieldText val=&quot;0&quot;/&gt;&lt;Image&gt;&lt;filename val=&quot;C:\Users\mildrenc\AppData\Local\Temp\CP51365375872Session\CPTrustFolder51365375872\PPTImport51366704907\data\asimages\{22BC535D-307F-4A8D-A333-3DC7CBB362DB}_14.png&quot;/&gt;&lt;left val=&quot;36&quot;/&gt;&lt;top val=&quot;400&quot;/&gt;&lt;width val=&quot;171&quot;/&gt;&lt;height val=&quot;48&quot;/&gt;&lt;hasText val=&quot;1&quot;/&gt;&lt;/Image&gt;&lt;/ThreeDShapeInfo&gt;"/>
</p:tagLst>
</file>

<file path=ppt/theme/theme1.xml><?xml version="1.0" encoding="utf-8"?>
<a:theme xmlns:a="http://schemas.openxmlformats.org/drawingml/2006/main" name="1_ms01_1">
  <a:themeElements>
    <a:clrScheme name="1_ms01_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1_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s01_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1_ms01_1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1_ms01_1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8892</TotalTime>
  <Words>3293</Words>
  <Application>Microsoft Office PowerPoint</Application>
  <PresentationFormat>On-screen Show (4:3)</PresentationFormat>
  <Paragraphs>669</Paragraphs>
  <Slides>52</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1_ms01_1</vt:lpstr>
      <vt:lpstr>Image</vt:lpstr>
      <vt:lpstr>iCM e-learning</vt:lpstr>
      <vt:lpstr>Purpose</vt:lpstr>
      <vt:lpstr>For Queries &amp; More Information</vt:lpstr>
      <vt:lpstr>Imaging Modalities using Ionising Radiation (IR)</vt:lpstr>
      <vt:lpstr>Alternative Imaging Modalities </vt:lpstr>
      <vt:lpstr>MRI Safety</vt:lpstr>
      <vt:lpstr>MRI Safety</vt:lpstr>
      <vt:lpstr>MRI Safety</vt:lpstr>
      <vt:lpstr>MRI Safety</vt:lpstr>
      <vt:lpstr>Properties of Ionising Radiation</vt:lpstr>
      <vt:lpstr>Biological Effects and Reactions from Radiation</vt:lpstr>
      <vt:lpstr>Biological Effects and Reactions from Radiation</vt:lpstr>
      <vt:lpstr>How do we measure radiation dose and risk.</vt:lpstr>
      <vt:lpstr>Typical Doses from Common  X-ray Examinations</vt:lpstr>
      <vt:lpstr>Risk from exposure</vt:lpstr>
      <vt:lpstr>Radiation Dose and Risk from Diagnostic Examinations</vt:lpstr>
      <vt:lpstr>Categorising Risk from Diagnostic Radiation Examinations</vt:lpstr>
      <vt:lpstr>Framework</vt:lpstr>
      <vt:lpstr>Notifications</vt:lpstr>
      <vt:lpstr>Reason for this training </vt:lpstr>
      <vt:lpstr>Four IR(ME)R Duty Holders</vt:lpstr>
      <vt:lpstr>Employer’s Responsibility Includes</vt:lpstr>
      <vt:lpstr>Employer’s Responsibility : Entitlement - Framework</vt:lpstr>
      <vt:lpstr>Employer’s Responsibility : Referral Criteria </vt:lpstr>
      <vt:lpstr>Responsibilities of the Referrer</vt:lpstr>
      <vt:lpstr>Responsibilities of the Referrer Preventing ID Errors</vt:lpstr>
      <vt:lpstr>Responsibilities of the Referrer Preventing Duplicate Requests</vt:lpstr>
      <vt:lpstr>Responsibilities of the Referrer Preventing Duplicate Requests</vt:lpstr>
      <vt:lpstr>Responsibilities of the Referrer To Provide Appropriate Information</vt:lpstr>
      <vt:lpstr>Responsibilities of the Referrer Special Considerations</vt:lpstr>
      <vt:lpstr>Pragmatic Responsibilities of the Referrer</vt:lpstr>
      <vt:lpstr>Responsibilities of the Practitioner – Justification</vt:lpstr>
      <vt:lpstr>Responsibilities of the Operator </vt:lpstr>
      <vt:lpstr>Contingency for System Failure</vt:lpstr>
      <vt:lpstr>Key Points for the Referrer : Patient Safety and Compliance with IR(ME)R</vt:lpstr>
      <vt:lpstr>Quiz</vt:lpstr>
      <vt:lpstr>QUIZ  Ionising Radiation</vt:lpstr>
      <vt:lpstr>QUIZ  Risk</vt:lpstr>
      <vt:lpstr>Quiz Risk : </vt:lpstr>
      <vt:lpstr>QUIZ  Exposure </vt:lpstr>
      <vt:lpstr>QUIZ  Responsibilities of Referrer</vt:lpstr>
      <vt:lpstr>QUIZ  Responsibility of Practitioner</vt:lpstr>
      <vt:lpstr>QUIZ  Responsibilities of the Operator are :</vt:lpstr>
      <vt:lpstr>Quiz</vt:lpstr>
      <vt:lpstr>ANSWERS  Ionising Radiation</vt:lpstr>
      <vt:lpstr>ANSWERS  Risk</vt:lpstr>
      <vt:lpstr>ANSWERS Risk : </vt:lpstr>
      <vt:lpstr>ANSWERS  Exposure </vt:lpstr>
      <vt:lpstr>ANSWERS  Responsibilities of Referrer</vt:lpstr>
      <vt:lpstr>ANSWERS  Responsibility of Practitioner</vt:lpstr>
      <vt:lpstr>ANSWERS  Responsibilities of the Operator are :</vt:lpstr>
      <vt:lpstr>For Queries &amp; More Information</vt:lpstr>
    </vt:vector>
  </TitlesOfParts>
  <Company>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Vision</dc:title>
  <dc:creator>Plymouth Hospitals</dc:creator>
  <cp:lastModifiedBy>MILDREN Chris, IM&amp;T Training Support Manager</cp:lastModifiedBy>
  <cp:revision>264</cp:revision>
  <dcterms:created xsi:type="dcterms:W3CDTF">2005-09-02T09:24:49Z</dcterms:created>
  <dcterms:modified xsi:type="dcterms:W3CDTF">2016-09-21T09:59:10Z</dcterms:modified>
</cp:coreProperties>
</file>